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262" r:id="rId3"/>
    <p:sldId id="263" r:id="rId4"/>
    <p:sldId id="341" r:id="rId5"/>
    <p:sldId id="265" r:id="rId6"/>
    <p:sldId id="312" r:id="rId7"/>
    <p:sldId id="314" r:id="rId8"/>
    <p:sldId id="313" r:id="rId9"/>
    <p:sldId id="315" r:id="rId10"/>
    <p:sldId id="271" r:id="rId11"/>
    <p:sldId id="332" r:id="rId12"/>
    <p:sldId id="331" r:id="rId13"/>
    <p:sldId id="267" r:id="rId14"/>
    <p:sldId id="319" r:id="rId15"/>
    <p:sldId id="316" r:id="rId16"/>
    <p:sldId id="279" r:id="rId17"/>
    <p:sldId id="317" r:id="rId18"/>
    <p:sldId id="318" r:id="rId19"/>
    <p:sldId id="320" r:id="rId20"/>
    <p:sldId id="280" r:id="rId21"/>
    <p:sldId id="321" r:id="rId22"/>
    <p:sldId id="322" r:id="rId23"/>
    <p:sldId id="330" r:id="rId24"/>
    <p:sldId id="323" r:id="rId25"/>
    <p:sldId id="306" r:id="rId26"/>
    <p:sldId id="324" r:id="rId27"/>
    <p:sldId id="326" r:id="rId28"/>
    <p:sldId id="325" r:id="rId29"/>
    <p:sldId id="327" r:id="rId30"/>
    <p:sldId id="340" r:id="rId31"/>
    <p:sldId id="292" r:id="rId32"/>
    <p:sldId id="308" r:id="rId33"/>
    <p:sldId id="309" r:id="rId34"/>
    <p:sldId id="333" r:id="rId35"/>
    <p:sldId id="334" r:id="rId36"/>
    <p:sldId id="335" r:id="rId37"/>
    <p:sldId id="336" r:id="rId38"/>
    <p:sldId id="337" r:id="rId39"/>
    <p:sldId id="338" r:id="rId40"/>
    <p:sldId id="339" r:id="rId41"/>
    <p:sldId id="277" r:id="rId4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14" autoAdjust="0"/>
  </p:normalViewPr>
  <p:slideViewPr>
    <p:cSldViewPr snapToGrid="0">
      <p:cViewPr varScale="1">
        <p:scale>
          <a:sx n="95" d="100"/>
          <a:sy n="95" d="100"/>
        </p:scale>
        <p:origin x="11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383C5-0E85-462E-88B6-1727FFCCC263}" type="datetimeFigureOut">
              <a:rPr lang="pt-PT" smtClean="0"/>
              <a:t>29/05/2026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B36C1-0570-4EED-AFA4-7F3A82FF8839}" type="slidenum">
              <a:rPr lang="pt-PT" smtClean="0"/>
              <a:t>‹nº›</a:t>
            </a:fld>
            <a:endParaRPr lang="pt-PT"/>
          </a:p>
        </p:txBody>
      </p:sp>
    </p:spTree>
    <p:extLst>
      <p:ext uri="{BB962C8B-B14F-4D97-AF65-F5344CB8AC3E}">
        <p14:creationId xmlns:p14="http://schemas.microsoft.com/office/powerpoint/2010/main" val="98986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css.min-saude.pt/wp-content/uploads/2016/09/PRHS-203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1</a:t>
            </a:fld>
            <a:endParaRPr lang="pt-PT"/>
          </a:p>
        </p:txBody>
      </p:sp>
    </p:spTree>
    <p:extLst>
      <p:ext uri="{BB962C8B-B14F-4D97-AF65-F5344CB8AC3E}">
        <p14:creationId xmlns:p14="http://schemas.microsoft.com/office/powerpoint/2010/main" val="1023290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FF2E9-75A6-047F-5E56-63AEBDA7E2D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B2C052EE-387F-9259-17BC-9823BB0CCB7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3C93CBBE-DBFB-B36C-65C1-52874E99CCDC}"/>
              </a:ext>
            </a:extLst>
          </p:cNvPr>
          <p:cNvSpPr>
            <a:spLocks noGrp="1"/>
          </p:cNvSpPr>
          <p:nvPr>
            <p:ph type="body" idx="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BEA3284B-30B9-9A91-9A9C-0A06EE4373F0}"/>
              </a:ext>
            </a:extLst>
          </p:cNvPr>
          <p:cNvSpPr>
            <a:spLocks noGrp="1"/>
          </p:cNvSpPr>
          <p:nvPr>
            <p:ph type="sldNum" sz="quarter" idx="5"/>
          </p:nvPr>
        </p:nvSpPr>
        <p:spPr/>
        <p:txBody>
          <a:bodyPr/>
          <a:lstStyle/>
          <a:p>
            <a:fld id="{AF8B36C1-0570-4EED-AFA4-7F3A82FF8839}" type="slidenum">
              <a:rPr lang="pt-PT" smtClean="0"/>
              <a:t>11</a:t>
            </a:fld>
            <a:endParaRPr lang="pt-PT"/>
          </a:p>
        </p:txBody>
      </p:sp>
    </p:spTree>
    <p:extLst>
      <p:ext uri="{BB962C8B-B14F-4D97-AF65-F5344CB8AC3E}">
        <p14:creationId xmlns:p14="http://schemas.microsoft.com/office/powerpoint/2010/main" val="168638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Na prática, este é o ponto que mais preocupa quem trabalha na gestão do sistema e discute a expansão de parcerias no terreno. </a:t>
            </a:r>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13</a:t>
            </a:fld>
            <a:endParaRPr lang="pt-PT"/>
          </a:p>
        </p:txBody>
      </p:sp>
    </p:spTree>
    <p:extLst>
      <p:ext uri="{BB962C8B-B14F-4D97-AF65-F5344CB8AC3E}">
        <p14:creationId xmlns:p14="http://schemas.microsoft.com/office/powerpoint/2010/main" val="71562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210F1-E1CE-EF04-9104-05ECF66F15BA}"/>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BFBEE28-824A-0319-ECA4-E2D38D650EB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AE6BF886-7C7F-81CE-4EBE-73F7D978111C}"/>
              </a:ext>
            </a:extLst>
          </p:cNvPr>
          <p:cNvSpPr>
            <a:spLocks noGrp="1"/>
          </p:cNvSpPr>
          <p:nvPr>
            <p:ph type="body" idx="1"/>
          </p:nvPr>
        </p:nvSpPr>
        <p:spPr/>
        <p:txBody>
          <a:bodyPr/>
          <a:lstStyle/>
          <a:p>
            <a:r>
              <a:rPr lang="pt-PT" sz="1200" b="0" i="0" kern="1200" dirty="0">
                <a:solidFill>
                  <a:schemeClr val="tx1"/>
                </a:solidFill>
                <a:effectLst/>
                <a:latin typeface="+mn-lt"/>
                <a:ea typeface="+mn-ea"/>
                <a:cs typeface="+mn-cs"/>
              </a:rPr>
              <a:t>A ACSS apresentou um </a:t>
            </a:r>
            <a:r>
              <a:rPr lang="pt-PT" sz="1200" b="0" i="0" u="sng" strike="noStrike" kern="1200" dirty="0">
                <a:solidFill>
                  <a:schemeClr val="tx1"/>
                </a:solidFill>
                <a:effectLst/>
                <a:latin typeface="+mn-lt"/>
                <a:ea typeface="+mn-ea"/>
                <a:cs typeface="+mn-cs"/>
                <a:hlinkClick r:id="rId3"/>
              </a:rPr>
              <a:t>Plano para 2030</a:t>
            </a:r>
            <a:r>
              <a:rPr lang="pt-PT" sz="1200" b="0" i="0" kern="1200" dirty="0">
                <a:solidFill>
                  <a:schemeClr val="tx1"/>
                </a:solidFill>
                <a:effectLst/>
                <a:latin typeface="+mn-lt"/>
                <a:ea typeface="+mn-ea"/>
                <a:cs typeface="+mn-cs"/>
              </a:rPr>
              <a:t>: </a:t>
            </a:r>
          </a:p>
          <a:p>
            <a:pPr marL="285750" indent="-285750">
              <a:buAutoNum type="romanLcParenBoth"/>
            </a:pPr>
            <a:r>
              <a:rPr lang="pt-PT" sz="1200" b="0" i="0" kern="1200" dirty="0">
                <a:solidFill>
                  <a:schemeClr val="tx1"/>
                </a:solidFill>
                <a:effectLst/>
                <a:latin typeface="+mn-lt"/>
                <a:ea typeface="+mn-ea"/>
                <a:cs typeface="+mn-cs"/>
              </a:rPr>
              <a:t>condições de trabalho dignas e seguras; </a:t>
            </a:r>
          </a:p>
          <a:p>
            <a:pPr marL="0" indent="0">
              <a:buNone/>
            </a:pPr>
            <a:r>
              <a:rPr lang="pt-PT" sz="1200" b="0" i="0" kern="1200" dirty="0">
                <a:solidFill>
                  <a:schemeClr val="tx1"/>
                </a:solidFill>
                <a:effectLst/>
                <a:latin typeface="+mn-lt"/>
                <a:ea typeface="+mn-ea"/>
                <a:cs typeface="+mn-cs"/>
              </a:rPr>
              <a:t>(</a:t>
            </a:r>
            <a:r>
              <a:rPr lang="pt-PT" sz="1200" b="0" i="0" kern="1200" dirty="0" err="1">
                <a:solidFill>
                  <a:schemeClr val="tx1"/>
                </a:solidFill>
                <a:effectLst/>
                <a:latin typeface="+mn-lt"/>
                <a:ea typeface="+mn-ea"/>
                <a:cs typeface="+mn-cs"/>
              </a:rPr>
              <a:t>ii</a:t>
            </a:r>
            <a:r>
              <a:rPr lang="pt-PT" sz="1200" b="0" i="0" kern="1200" dirty="0">
                <a:solidFill>
                  <a:schemeClr val="tx1"/>
                </a:solidFill>
                <a:effectLst/>
                <a:latin typeface="+mn-lt"/>
                <a:ea typeface="+mn-ea"/>
                <a:cs typeface="+mn-cs"/>
              </a:rPr>
              <a:t>) modalidades de contratação flexíveis e criteriosamente reguladas (concursos com calendário e critérios publicados, contratos sem termo alinhados com mapas de pessoal, dedicação plena com requisitos e avaliação, mobilidade com preservação de direitos e mecanismos excecionais apenas como último recurso, com limites e reporte); </a:t>
            </a:r>
          </a:p>
          <a:p>
            <a:pPr marL="0" indent="0">
              <a:buNone/>
            </a:pPr>
            <a:r>
              <a:rPr lang="pt-PT" sz="1200" b="0" i="0" kern="1200" dirty="0">
                <a:solidFill>
                  <a:schemeClr val="tx1"/>
                </a:solidFill>
                <a:effectLst/>
                <a:latin typeface="+mn-lt"/>
                <a:ea typeface="+mn-ea"/>
                <a:cs typeface="+mn-cs"/>
              </a:rPr>
              <a:t>(</a:t>
            </a:r>
            <a:r>
              <a:rPr lang="pt-PT" sz="1200" b="0" i="0" kern="1200" dirty="0" err="1">
                <a:solidFill>
                  <a:schemeClr val="tx1"/>
                </a:solidFill>
                <a:effectLst/>
                <a:latin typeface="+mn-lt"/>
                <a:ea typeface="+mn-ea"/>
                <a:cs typeface="+mn-cs"/>
              </a:rPr>
              <a:t>iii</a:t>
            </a:r>
            <a:r>
              <a:rPr lang="pt-PT" sz="1200" b="0" i="0" kern="1200" dirty="0">
                <a:solidFill>
                  <a:schemeClr val="tx1"/>
                </a:solidFill>
                <a:effectLst/>
                <a:latin typeface="+mn-lt"/>
                <a:ea typeface="+mn-ea"/>
                <a:cs typeface="+mn-cs"/>
              </a:rPr>
              <a:t>) carreiras atraentes e progressão por mérito; </a:t>
            </a:r>
          </a:p>
          <a:p>
            <a:pPr marL="0" indent="0">
              <a:buNone/>
            </a:pPr>
            <a:r>
              <a:rPr lang="pt-PT" sz="1200" b="0" i="0" kern="1200" dirty="0">
                <a:solidFill>
                  <a:schemeClr val="tx1"/>
                </a:solidFill>
                <a:effectLst/>
                <a:latin typeface="+mn-lt"/>
                <a:ea typeface="+mn-ea"/>
                <a:cs typeface="+mn-cs"/>
              </a:rPr>
              <a:t>(</a:t>
            </a:r>
            <a:r>
              <a:rPr lang="pt-PT" sz="1200" b="0" i="0" kern="1200" dirty="0" err="1">
                <a:solidFill>
                  <a:schemeClr val="tx1"/>
                </a:solidFill>
                <a:effectLst/>
                <a:latin typeface="+mn-lt"/>
                <a:ea typeface="+mn-ea"/>
                <a:cs typeface="+mn-cs"/>
              </a:rPr>
              <a:t>iv</a:t>
            </a:r>
            <a:r>
              <a:rPr lang="pt-PT" sz="1200" b="0" i="0" kern="1200" dirty="0">
                <a:solidFill>
                  <a:schemeClr val="tx1"/>
                </a:solidFill>
                <a:effectLst/>
                <a:latin typeface="+mn-lt"/>
                <a:ea typeface="+mn-ea"/>
                <a:cs typeface="+mn-cs"/>
              </a:rPr>
              <a:t>) remuneração justa e equilibrada entre setores e territórios;</a:t>
            </a:r>
          </a:p>
          <a:p>
            <a:pPr marL="0" indent="0">
              <a:buNone/>
            </a:pPr>
            <a:r>
              <a:rPr lang="pt-PT" sz="1200" b="0" i="0" kern="1200" dirty="0">
                <a:solidFill>
                  <a:schemeClr val="tx1"/>
                </a:solidFill>
                <a:effectLst/>
                <a:latin typeface="+mn-lt"/>
                <a:ea typeface="+mn-ea"/>
                <a:cs typeface="+mn-cs"/>
              </a:rPr>
              <a:t>(v) formação inicial e contínua financeiramente protegida; </a:t>
            </a:r>
          </a:p>
          <a:p>
            <a:pPr marL="0" indent="0">
              <a:buNone/>
            </a:pPr>
            <a:r>
              <a:rPr lang="pt-PT" sz="1200" b="0" i="0" kern="1200" dirty="0">
                <a:solidFill>
                  <a:schemeClr val="tx1"/>
                </a:solidFill>
                <a:effectLst/>
                <a:latin typeface="+mn-lt"/>
                <a:ea typeface="+mn-ea"/>
                <a:cs typeface="+mn-cs"/>
              </a:rPr>
              <a:t>(vi) planos de  atração e retenção em zonas carenciadas (interior e áreas metropolitanas com défices persistentes); </a:t>
            </a:r>
          </a:p>
          <a:p>
            <a:pPr marL="0" indent="0">
              <a:buNone/>
            </a:pPr>
            <a:r>
              <a:rPr lang="pt-PT" sz="1200" b="0" i="0" kern="1200" dirty="0">
                <a:solidFill>
                  <a:schemeClr val="tx1"/>
                </a:solidFill>
                <a:effectLst/>
                <a:latin typeface="+mn-lt"/>
                <a:ea typeface="+mn-ea"/>
                <a:cs typeface="+mn-cs"/>
              </a:rPr>
              <a:t>(</a:t>
            </a:r>
            <a:r>
              <a:rPr lang="pt-PT" sz="1200" b="0" i="0" kern="1200" dirty="0" err="1">
                <a:solidFill>
                  <a:schemeClr val="tx1"/>
                </a:solidFill>
                <a:effectLst/>
                <a:latin typeface="+mn-lt"/>
                <a:ea typeface="+mn-ea"/>
                <a:cs typeface="+mn-cs"/>
              </a:rPr>
              <a:t>vii</a:t>
            </a:r>
            <a:r>
              <a:rPr lang="pt-PT" sz="1200" b="0" i="0" kern="1200" dirty="0">
                <a:solidFill>
                  <a:schemeClr val="tx1"/>
                </a:solidFill>
                <a:effectLst/>
                <a:latin typeface="+mn-lt"/>
                <a:ea typeface="+mn-ea"/>
                <a:cs typeface="+mn-cs"/>
              </a:rPr>
              <a:t>) proteção da saúde mental e programas de bem-estar; </a:t>
            </a:r>
          </a:p>
          <a:p>
            <a:pPr marL="0" indent="0">
              <a:buNone/>
            </a:pPr>
            <a:r>
              <a:rPr lang="pt-PT" sz="1200" b="0" i="0" kern="1200" dirty="0">
                <a:solidFill>
                  <a:schemeClr val="tx1"/>
                </a:solidFill>
                <a:effectLst/>
                <a:latin typeface="+mn-lt"/>
                <a:ea typeface="+mn-ea"/>
                <a:cs typeface="+mn-cs"/>
              </a:rPr>
              <a:t>(</a:t>
            </a:r>
            <a:r>
              <a:rPr lang="pt-PT" sz="1200" b="0" i="0" kern="1200" dirty="0" err="1">
                <a:solidFill>
                  <a:schemeClr val="tx1"/>
                </a:solidFill>
                <a:effectLst/>
                <a:latin typeface="+mn-lt"/>
                <a:ea typeface="+mn-ea"/>
                <a:cs typeface="+mn-cs"/>
              </a:rPr>
              <a:t>viii</a:t>
            </a:r>
            <a:r>
              <a:rPr lang="pt-PT" sz="1200" b="0" i="0" kern="1200" dirty="0">
                <a:solidFill>
                  <a:schemeClr val="tx1"/>
                </a:solidFill>
                <a:effectLst/>
                <a:latin typeface="+mn-lt"/>
                <a:ea typeface="+mn-ea"/>
                <a:cs typeface="+mn-cs"/>
              </a:rPr>
              <a:t>) regulação do âmbito de atuação profissional e desenvolvimento da complementaridade de competências (</a:t>
            </a:r>
            <a:r>
              <a:rPr lang="pt-PT" sz="1200" b="0" i="0" kern="1200" dirty="0" err="1">
                <a:solidFill>
                  <a:schemeClr val="tx1"/>
                </a:solidFill>
                <a:effectLst/>
                <a:latin typeface="+mn-lt"/>
                <a:ea typeface="+mn-ea"/>
                <a:cs typeface="+mn-cs"/>
              </a:rPr>
              <a:t>skill-mix</a:t>
            </a:r>
            <a:r>
              <a:rPr lang="pt-PT" sz="1200" b="0" i="0" kern="1200" dirty="0">
                <a:solidFill>
                  <a:schemeClr val="tx1"/>
                </a:solidFill>
                <a:effectLst/>
                <a:latin typeface="+mn-lt"/>
                <a:ea typeface="+mn-ea"/>
                <a:cs typeface="+mn-cs"/>
              </a:rPr>
              <a:t>). </a:t>
            </a:r>
            <a:endParaRPr lang="pt-PT" dirty="0"/>
          </a:p>
        </p:txBody>
      </p:sp>
      <p:sp>
        <p:nvSpPr>
          <p:cNvPr id="4" name="Marcador de Posição do Número do Diapositivo 3">
            <a:extLst>
              <a:ext uri="{FF2B5EF4-FFF2-40B4-BE49-F238E27FC236}">
                <a16:creationId xmlns:a16="http://schemas.microsoft.com/office/drawing/2014/main" id="{0D7DECD8-AA6E-5097-D8D5-47E5DAA3083F}"/>
              </a:ext>
            </a:extLst>
          </p:cNvPr>
          <p:cNvSpPr>
            <a:spLocks noGrp="1"/>
          </p:cNvSpPr>
          <p:nvPr>
            <p:ph type="sldNum" sz="quarter" idx="5"/>
          </p:nvPr>
        </p:nvSpPr>
        <p:spPr/>
        <p:txBody>
          <a:bodyPr/>
          <a:lstStyle/>
          <a:p>
            <a:fld id="{AF8B36C1-0570-4EED-AFA4-7F3A82FF8839}" type="slidenum">
              <a:rPr lang="pt-PT" smtClean="0"/>
              <a:t>15</a:t>
            </a:fld>
            <a:endParaRPr lang="pt-PT"/>
          </a:p>
        </p:txBody>
      </p:sp>
    </p:spTree>
    <p:extLst>
      <p:ext uri="{BB962C8B-B14F-4D97-AF65-F5344CB8AC3E}">
        <p14:creationId xmlns:p14="http://schemas.microsoft.com/office/powerpoint/2010/main" val="99865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62C8-0F27-885B-E51C-609AFF03B671}"/>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C5BC6A78-03F5-4D62-2F1D-B0F2B43FDCE8}"/>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CF53FB01-F192-0553-BC21-0BC866CC24E7}"/>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579DAF6D-B674-80CB-A123-C89FF6D2F6A4}"/>
              </a:ext>
            </a:extLst>
          </p:cNvPr>
          <p:cNvSpPr>
            <a:spLocks noGrp="1"/>
          </p:cNvSpPr>
          <p:nvPr>
            <p:ph type="sldNum" sz="quarter" idx="5"/>
          </p:nvPr>
        </p:nvSpPr>
        <p:spPr/>
        <p:txBody>
          <a:bodyPr/>
          <a:lstStyle/>
          <a:p>
            <a:fld id="{AF8B36C1-0570-4EED-AFA4-7F3A82FF8839}" type="slidenum">
              <a:rPr lang="pt-PT" smtClean="0"/>
              <a:t>16</a:t>
            </a:fld>
            <a:endParaRPr lang="pt-PT"/>
          </a:p>
        </p:txBody>
      </p:sp>
    </p:spTree>
    <p:extLst>
      <p:ext uri="{BB962C8B-B14F-4D97-AF65-F5344CB8AC3E}">
        <p14:creationId xmlns:p14="http://schemas.microsoft.com/office/powerpoint/2010/main" val="992966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B3EFD-6080-2F66-709C-52967C564253}"/>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64E88D7-A2E6-FE07-4150-D3334064AA20}"/>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6053CEB0-9B99-2E9E-1534-A0B655A8D3D9}"/>
              </a:ext>
            </a:extLst>
          </p:cNvPr>
          <p:cNvSpPr>
            <a:spLocks noGrp="1"/>
          </p:cNvSpPr>
          <p:nvPr>
            <p:ph type="body" idx="1"/>
          </p:nvPr>
        </p:nvSpPr>
        <p:spPr/>
        <p:txBody>
          <a:bodyPr/>
          <a:lstStyle/>
          <a:p>
            <a:r>
              <a:rPr lang="pt-PT" sz="1200" b="0" i="0" kern="1200" dirty="0">
                <a:solidFill>
                  <a:schemeClr val="tx1"/>
                </a:solidFill>
                <a:effectLst/>
                <a:latin typeface="+mn-lt"/>
                <a:ea typeface="+mn-ea"/>
                <a:cs typeface="+mn-cs"/>
              </a:rPr>
              <a:t>Nos Países Baixos, por exemplo, a supervisão da qualidade e segurança dos prestadores está separada da fiscalização económica e da gestão de denúncias de fraude — são entidades distintas, com mandatos claros.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i="0" kern="1200" dirty="0">
                <a:solidFill>
                  <a:schemeClr val="tx1"/>
                </a:solidFill>
                <a:effectLst/>
                <a:latin typeface="+mn-lt"/>
                <a:ea typeface="+mn-ea"/>
                <a:cs typeface="+mn-cs"/>
              </a:rPr>
              <a:t>Em França, a certificação hospitalar pela </a:t>
            </a:r>
            <a:r>
              <a:rPr lang="pt-PT" sz="1200" b="0" i="0" kern="1200" dirty="0" err="1">
                <a:solidFill>
                  <a:schemeClr val="tx1"/>
                </a:solidFill>
                <a:effectLst/>
                <a:latin typeface="+mn-lt"/>
                <a:ea typeface="+mn-ea"/>
                <a:cs typeface="+mn-cs"/>
              </a:rPr>
              <a:t>Haute</a:t>
            </a:r>
            <a:r>
              <a:rPr lang="pt-PT" sz="1200" b="0" i="0" kern="1200" dirty="0">
                <a:solidFill>
                  <a:schemeClr val="tx1"/>
                </a:solidFill>
                <a:effectLst/>
                <a:latin typeface="+mn-lt"/>
                <a:ea typeface="+mn-ea"/>
                <a:cs typeface="+mn-cs"/>
              </a:rPr>
              <a:t> </a:t>
            </a:r>
            <a:r>
              <a:rPr lang="pt-PT" sz="1200" b="0" i="0" kern="1200" dirty="0" err="1">
                <a:solidFill>
                  <a:schemeClr val="tx1"/>
                </a:solidFill>
                <a:effectLst/>
                <a:latin typeface="+mn-lt"/>
                <a:ea typeface="+mn-ea"/>
                <a:cs typeface="+mn-cs"/>
              </a:rPr>
              <a:t>Autorité</a:t>
            </a:r>
            <a:r>
              <a:rPr lang="pt-PT" sz="1200" b="0" i="0" kern="1200" dirty="0">
                <a:solidFill>
                  <a:schemeClr val="tx1"/>
                </a:solidFill>
                <a:effectLst/>
                <a:latin typeface="+mn-lt"/>
                <a:ea typeface="+mn-ea"/>
                <a:cs typeface="+mn-cs"/>
              </a:rPr>
              <a:t> de </a:t>
            </a:r>
            <a:r>
              <a:rPr lang="pt-PT" sz="1200" b="0" i="0" kern="1200" dirty="0" err="1">
                <a:solidFill>
                  <a:schemeClr val="tx1"/>
                </a:solidFill>
                <a:effectLst/>
                <a:latin typeface="+mn-lt"/>
                <a:ea typeface="+mn-ea"/>
                <a:cs typeface="+mn-cs"/>
              </a:rPr>
              <a:t>Santé</a:t>
            </a:r>
            <a:r>
              <a:rPr lang="pt-PT" sz="1200" b="0" i="0" kern="1200" dirty="0">
                <a:solidFill>
                  <a:schemeClr val="tx1"/>
                </a:solidFill>
                <a:effectLst/>
                <a:latin typeface="+mn-lt"/>
                <a:ea typeface="+mn-ea"/>
                <a:cs typeface="+mn-cs"/>
              </a:rPr>
              <a:t> aplica-se por igual a estabelecimentos públicos e privados, com ciclos regulares e avaliação independente.</a:t>
            </a:r>
            <a:endParaRPr lang="pt-PT" dirty="0"/>
          </a:p>
          <a:p>
            <a:endParaRPr lang="pt-PT" dirty="0"/>
          </a:p>
        </p:txBody>
      </p:sp>
      <p:sp>
        <p:nvSpPr>
          <p:cNvPr id="4" name="Marcador de Posição do Número do Diapositivo 3">
            <a:extLst>
              <a:ext uri="{FF2B5EF4-FFF2-40B4-BE49-F238E27FC236}">
                <a16:creationId xmlns:a16="http://schemas.microsoft.com/office/drawing/2014/main" id="{F9EE0B66-FF77-634D-FBC3-FCEC57927104}"/>
              </a:ext>
            </a:extLst>
          </p:cNvPr>
          <p:cNvSpPr>
            <a:spLocks noGrp="1"/>
          </p:cNvSpPr>
          <p:nvPr>
            <p:ph type="sldNum" sz="quarter" idx="5"/>
          </p:nvPr>
        </p:nvSpPr>
        <p:spPr/>
        <p:txBody>
          <a:bodyPr/>
          <a:lstStyle/>
          <a:p>
            <a:fld id="{AF8B36C1-0570-4EED-AFA4-7F3A82FF8839}" type="slidenum">
              <a:rPr lang="pt-PT" smtClean="0"/>
              <a:t>17</a:t>
            </a:fld>
            <a:endParaRPr lang="pt-PT"/>
          </a:p>
        </p:txBody>
      </p:sp>
    </p:spTree>
    <p:extLst>
      <p:ext uri="{BB962C8B-B14F-4D97-AF65-F5344CB8AC3E}">
        <p14:creationId xmlns:p14="http://schemas.microsoft.com/office/powerpoint/2010/main" val="2937727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C793F-016E-45B3-E60F-F4B9C1B8A4E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BB7532A8-9A7A-7251-02AF-182A17C7DD6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6E2DD3B-8602-E7E2-E3A2-0769F9F6D38B}"/>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9F1ABE4D-6DF6-7AFC-8863-B32872C8236B}"/>
              </a:ext>
            </a:extLst>
          </p:cNvPr>
          <p:cNvSpPr>
            <a:spLocks noGrp="1"/>
          </p:cNvSpPr>
          <p:nvPr>
            <p:ph type="sldNum" sz="quarter" idx="5"/>
          </p:nvPr>
        </p:nvSpPr>
        <p:spPr/>
        <p:txBody>
          <a:bodyPr/>
          <a:lstStyle/>
          <a:p>
            <a:fld id="{AF8B36C1-0570-4EED-AFA4-7F3A82FF8839}" type="slidenum">
              <a:rPr lang="pt-PT" smtClean="0"/>
              <a:t>18</a:t>
            </a:fld>
            <a:endParaRPr lang="pt-PT"/>
          </a:p>
        </p:txBody>
      </p:sp>
    </p:spTree>
    <p:extLst>
      <p:ext uri="{BB962C8B-B14F-4D97-AF65-F5344CB8AC3E}">
        <p14:creationId xmlns:p14="http://schemas.microsoft.com/office/powerpoint/2010/main" val="227297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A2FB4-228F-4A30-6F76-BC3ED94E44E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96A5F56-DAB2-0F82-48D5-31309CA71961}"/>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BC0AD895-4A47-57E8-AC6E-5A54956C270A}"/>
              </a:ext>
            </a:extLst>
          </p:cNvPr>
          <p:cNvSpPr>
            <a:spLocks noGrp="1"/>
          </p:cNvSpPr>
          <p:nvPr>
            <p:ph type="body" idx="1"/>
          </p:nvPr>
        </p:nvSpPr>
        <p:spPr/>
        <p:txBody>
          <a:bodyPr/>
          <a:lstStyle/>
          <a:p>
            <a:r>
              <a:rPr lang="pt-PT" sz="1200" b="0" i="0" kern="1200" dirty="0">
                <a:solidFill>
                  <a:schemeClr val="tx1"/>
                </a:solidFill>
                <a:effectLst/>
                <a:latin typeface="+mn-lt"/>
                <a:ea typeface="+mn-ea"/>
                <a:cs typeface="+mn-cs"/>
              </a:rPr>
              <a:t>Nos Países Baixos, por exemplo, a supervisão da qualidade e segurança dos prestadores está separada da fiscalização económica e da gestão de denúncias de fraude — são entidades distintas, com mandatos claros.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i="0" kern="1200" dirty="0">
                <a:solidFill>
                  <a:schemeClr val="tx1"/>
                </a:solidFill>
                <a:effectLst/>
                <a:latin typeface="+mn-lt"/>
                <a:ea typeface="+mn-ea"/>
                <a:cs typeface="+mn-cs"/>
              </a:rPr>
              <a:t>Em França, a certificação hospitalar pela </a:t>
            </a:r>
            <a:r>
              <a:rPr lang="pt-PT" sz="1200" b="0" i="0" kern="1200" dirty="0" err="1">
                <a:solidFill>
                  <a:schemeClr val="tx1"/>
                </a:solidFill>
                <a:effectLst/>
                <a:latin typeface="+mn-lt"/>
                <a:ea typeface="+mn-ea"/>
                <a:cs typeface="+mn-cs"/>
              </a:rPr>
              <a:t>Haute</a:t>
            </a:r>
            <a:r>
              <a:rPr lang="pt-PT" sz="1200" b="0" i="0" kern="1200" dirty="0">
                <a:solidFill>
                  <a:schemeClr val="tx1"/>
                </a:solidFill>
                <a:effectLst/>
                <a:latin typeface="+mn-lt"/>
                <a:ea typeface="+mn-ea"/>
                <a:cs typeface="+mn-cs"/>
              </a:rPr>
              <a:t> </a:t>
            </a:r>
            <a:r>
              <a:rPr lang="pt-PT" sz="1200" b="0" i="0" kern="1200" dirty="0" err="1">
                <a:solidFill>
                  <a:schemeClr val="tx1"/>
                </a:solidFill>
                <a:effectLst/>
                <a:latin typeface="+mn-lt"/>
                <a:ea typeface="+mn-ea"/>
                <a:cs typeface="+mn-cs"/>
              </a:rPr>
              <a:t>Autorité</a:t>
            </a:r>
            <a:r>
              <a:rPr lang="pt-PT" sz="1200" b="0" i="0" kern="1200" dirty="0">
                <a:solidFill>
                  <a:schemeClr val="tx1"/>
                </a:solidFill>
                <a:effectLst/>
                <a:latin typeface="+mn-lt"/>
                <a:ea typeface="+mn-ea"/>
                <a:cs typeface="+mn-cs"/>
              </a:rPr>
              <a:t> de </a:t>
            </a:r>
            <a:r>
              <a:rPr lang="pt-PT" sz="1200" b="0" i="0" kern="1200" dirty="0" err="1">
                <a:solidFill>
                  <a:schemeClr val="tx1"/>
                </a:solidFill>
                <a:effectLst/>
                <a:latin typeface="+mn-lt"/>
                <a:ea typeface="+mn-ea"/>
                <a:cs typeface="+mn-cs"/>
              </a:rPr>
              <a:t>Santé</a:t>
            </a:r>
            <a:r>
              <a:rPr lang="pt-PT" sz="1200" b="0" i="0" kern="1200" dirty="0">
                <a:solidFill>
                  <a:schemeClr val="tx1"/>
                </a:solidFill>
                <a:effectLst/>
                <a:latin typeface="+mn-lt"/>
                <a:ea typeface="+mn-ea"/>
                <a:cs typeface="+mn-cs"/>
              </a:rPr>
              <a:t> aplica-se por igual a estabelecimentos públicos e privados, com ciclos regulares e avaliação independente.</a:t>
            </a:r>
            <a:endParaRPr lang="pt-PT" dirty="0"/>
          </a:p>
          <a:p>
            <a:endParaRPr lang="pt-PT" dirty="0"/>
          </a:p>
        </p:txBody>
      </p:sp>
      <p:sp>
        <p:nvSpPr>
          <p:cNvPr id="4" name="Marcador de Posição do Número do Diapositivo 3">
            <a:extLst>
              <a:ext uri="{FF2B5EF4-FFF2-40B4-BE49-F238E27FC236}">
                <a16:creationId xmlns:a16="http://schemas.microsoft.com/office/drawing/2014/main" id="{7778A0AC-25FF-D053-C522-3CCB4E698B6C}"/>
              </a:ext>
            </a:extLst>
          </p:cNvPr>
          <p:cNvSpPr>
            <a:spLocks noGrp="1"/>
          </p:cNvSpPr>
          <p:nvPr>
            <p:ph type="sldNum" sz="quarter" idx="5"/>
          </p:nvPr>
        </p:nvSpPr>
        <p:spPr/>
        <p:txBody>
          <a:bodyPr/>
          <a:lstStyle/>
          <a:p>
            <a:fld id="{AF8B36C1-0570-4EED-AFA4-7F3A82FF8839}" type="slidenum">
              <a:rPr lang="pt-PT" smtClean="0"/>
              <a:t>19</a:t>
            </a:fld>
            <a:endParaRPr lang="pt-PT"/>
          </a:p>
        </p:txBody>
      </p:sp>
    </p:spTree>
    <p:extLst>
      <p:ext uri="{BB962C8B-B14F-4D97-AF65-F5344CB8AC3E}">
        <p14:creationId xmlns:p14="http://schemas.microsoft.com/office/powerpoint/2010/main" val="2613213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A996F-910A-B453-DC30-79745BAE86DE}"/>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FFFB3AEC-8457-0C67-BE08-CB0CE85ADAC4}"/>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22D93AA-732D-02D4-9135-BFC924904068}"/>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F35CF092-1E00-AF87-591E-2FECD8B935C8}"/>
              </a:ext>
            </a:extLst>
          </p:cNvPr>
          <p:cNvSpPr>
            <a:spLocks noGrp="1"/>
          </p:cNvSpPr>
          <p:nvPr>
            <p:ph type="sldNum" sz="quarter" idx="5"/>
          </p:nvPr>
        </p:nvSpPr>
        <p:spPr/>
        <p:txBody>
          <a:bodyPr/>
          <a:lstStyle/>
          <a:p>
            <a:fld id="{AF8B36C1-0570-4EED-AFA4-7F3A82FF8839}" type="slidenum">
              <a:rPr lang="pt-PT" smtClean="0"/>
              <a:t>20</a:t>
            </a:fld>
            <a:endParaRPr lang="pt-PT"/>
          </a:p>
        </p:txBody>
      </p:sp>
    </p:spTree>
    <p:extLst>
      <p:ext uri="{BB962C8B-B14F-4D97-AF65-F5344CB8AC3E}">
        <p14:creationId xmlns:p14="http://schemas.microsoft.com/office/powerpoint/2010/main" val="216142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kern="1200" dirty="0">
                <a:solidFill>
                  <a:schemeClr val="tx1"/>
                </a:solidFill>
                <a:effectLst/>
                <a:latin typeface="+mn-lt"/>
                <a:ea typeface="+mn-ea"/>
                <a:cs typeface="+mn-cs"/>
              </a:rPr>
              <a:t>RH - Existem hospitais que baseados no QGR aprovado em 2024, já atingiram o limite que tinha sido fixado pelo QGR 2025 (1,9%), sobrando pouca margem para contratar (0,5%) em 2026.</a:t>
            </a:r>
          </a:p>
          <a:p>
            <a:r>
              <a:rPr lang="pt-PT" sz="1200" b="0" i="0" kern="1200" dirty="0">
                <a:solidFill>
                  <a:schemeClr val="tx1"/>
                </a:solidFill>
                <a:effectLst/>
                <a:latin typeface="+mn-lt"/>
                <a:ea typeface="+mn-ea"/>
                <a:cs typeface="+mn-cs"/>
              </a:rPr>
              <a:t>Listas de espera - Significa que nos próximos dois anos, mais de metade dos utentes vão continuar a esperar mais do que o tempo recomendado por uma consulta de especialidade. </a:t>
            </a:r>
            <a:endParaRPr lang="pt-PT" dirty="0"/>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22</a:t>
            </a:fld>
            <a:endParaRPr lang="pt-PT"/>
          </a:p>
        </p:txBody>
      </p:sp>
    </p:spTree>
    <p:extLst>
      <p:ext uri="{BB962C8B-B14F-4D97-AF65-F5344CB8AC3E}">
        <p14:creationId xmlns:p14="http://schemas.microsoft.com/office/powerpoint/2010/main" val="95967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E7E51-6DB5-9CE2-65D8-84023A8FA0E4}"/>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E532EBE4-E126-A465-A9A6-7F46BF417802}"/>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E91935F-3DA3-FB3A-58A1-4EB1FC40CDA9}"/>
              </a:ext>
            </a:extLst>
          </p:cNvPr>
          <p:cNvSpPr>
            <a:spLocks noGrp="1"/>
          </p:cNvSpPr>
          <p:nvPr>
            <p:ph type="body" idx="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031F9545-9AC3-F7A2-CD8A-DCB060632B83}"/>
              </a:ext>
            </a:extLst>
          </p:cNvPr>
          <p:cNvSpPr>
            <a:spLocks noGrp="1"/>
          </p:cNvSpPr>
          <p:nvPr>
            <p:ph type="sldNum" sz="quarter" idx="5"/>
          </p:nvPr>
        </p:nvSpPr>
        <p:spPr/>
        <p:txBody>
          <a:bodyPr/>
          <a:lstStyle/>
          <a:p>
            <a:fld id="{AF8B36C1-0570-4EED-AFA4-7F3A82FF8839}" type="slidenum">
              <a:rPr lang="pt-PT" smtClean="0"/>
              <a:t>25</a:t>
            </a:fld>
            <a:endParaRPr lang="pt-PT"/>
          </a:p>
        </p:txBody>
      </p:sp>
    </p:spTree>
    <p:extLst>
      <p:ext uri="{BB962C8B-B14F-4D97-AF65-F5344CB8AC3E}">
        <p14:creationId xmlns:p14="http://schemas.microsoft.com/office/powerpoint/2010/main" val="305639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2</a:t>
            </a:fld>
            <a:endParaRPr lang="pt-PT"/>
          </a:p>
        </p:txBody>
      </p:sp>
    </p:spTree>
    <p:extLst>
      <p:ext uri="{BB962C8B-B14F-4D97-AF65-F5344CB8AC3E}">
        <p14:creationId xmlns:p14="http://schemas.microsoft.com/office/powerpoint/2010/main" val="3157475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Quando se criam unidades inovadoras ao ponto de captar recursos em regiões em que falta acesso a cuidados, e por outro lado, proíbe-se a passagem dos profissionais do SNS para estas unidades, estamos a castigar os profissionais a ficar no SNS. Estas unidades são melhores mas vocês não podem vir para cá.</a:t>
            </a:r>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27</a:t>
            </a:fld>
            <a:endParaRPr lang="pt-PT"/>
          </a:p>
        </p:txBody>
      </p:sp>
    </p:spTree>
    <p:extLst>
      <p:ext uri="{BB962C8B-B14F-4D97-AF65-F5344CB8AC3E}">
        <p14:creationId xmlns:p14="http://schemas.microsoft.com/office/powerpoint/2010/main" val="315019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dirty="0">
                <a:solidFill>
                  <a:srgbClr val="000000"/>
                </a:solidFill>
                <a:effectLst/>
                <a:latin typeface="Calibri" panose="020F0502020204030204" pitchFamily="34" charset="0"/>
              </a:rPr>
              <a:t>A lei estabelece que os centros de saúde devem organizar os seus serviços para proporcionar acesso adequado e proximidade de cuidados, incluindo atendimento no próprio dia e resposta à doença aguda, no âmbito dos cuidados de saúde primários.  </a:t>
            </a:r>
            <a:endParaRPr lang="pt-PT" dirty="0"/>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31</a:t>
            </a:fld>
            <a:endParaRPr lang="pt-PT"/>
          </a:p>
        </p:txBody>
      </p:sp>
    </p:spTree>
    <p:extLst>
      <p:ext uri="{BB962C8B-B14F-4D97-AF65-F5344CB8AC3E}">
        <p14:creationId xmlns:p14="http://schemas.microsoft.com/office/powerpoint/2010/main" val="236069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89800-5C3F-5C8B-DEDA-297F7A9505E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0B0C5210-4845-1795-7C41-0FFF29804B7C}"/>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72B74AB7-1303-18DF-1E3E-996DBF29B341}"/>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4808F66C-49E8-D1EB-CD5F-D100C9FB1CB7}"/>
              </a:ext>
            </a:extLst>
          </p:cNvPr>
          <p:cNvSpPr>
            <a:spLocks noGrp="1"/>
          </p:cNvSpPr>
          <p:nvPr>
            <p:ph type="sldNum" sz="quarter" idx="5"/>
          </p:nvPr>
        </p:nvSpPr>
        <p:spPr/>
        <p:txBody>
          <a:bodyPr/>
          <a:lstStyle/>
          <a:p>
            <a:fld id="{AF8B36C1-0570-4EED-AFA4-7F3A82FF8839}" type="slidenum">
              <a:rPr lang="pt-PT" smtClean="0"/>
              <a:t>32</a:t>
            </a:fld>
            <a:endParaRPr lang="pt-PT"/>
          </a:p>
        </p:txBody>
      </p:sp>
    </p:spTree>
    <p:extLst>
      <p:ext uri="{BB962C8B-B14F-4D97-AF65-F5344CB8AC3E}">
        <p14:creationId xmlns:p14="http://schemas.microsoft.com/office/powerpoint/2010/main" val="3734134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79BD5-3243-F4D8-3404-1C0AB75F7E1E}"/>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CE518BB-185A-840D-15C4-5D58BED37724}"/>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D14B1CBB-086E-9F90-4FBB-FEDEC46CF824}"/>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005E676C-F732-8A89-32CD-FA0AC2046CB8}"/>
              </a:ext>
            </a:extLst>
          </p:cNvPr>
          <p:cNvSpPr>
            <a:spLocks noGrp="1"/>
          </p:cNvSpPr>
          <p:nvPr>
            <p:ph type="sldNum" sz="quarter" idx="5"/>
          </p:nvPr>
        </p:nvSpPr>
        <p:spPr/>
        <p:txBody>
          <a:bodyPr/>
          <a:lstStyle/>
          <a:p>
            <a:fld id="{AF8B36C1-0570-4EED-AFA4-7F3A82FF8839}" type="slidenum">
              <a:rPr lang="pt-PT" smtClean="0"/>
              <a:t>33</a:t>
            </a:fld>
            <a:endParaRPr lang="pt-PT"/>
          </a:p>
        </p:txBody>
      </p:sp>
    </p:spTree>
    <p:extLst>
      <p:ext uri="{BB962C8B-B14F-4D97-AF65-F5344CB8AC3E}">
        <p14:creationId xmlns:p14="http://schemas.microsoft.com/office/powerpoint/2010/main" val="199187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6AD31-3E92-CD2D-CF39-17D5B6C24E26}"/>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214F51B9-2683-BB32-546A-C094BB59D272}"/>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3E00782E-88FF-7734-4400-8EB5E2B34E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Um novo modelo de centros de saúde deve ter como finalidades: </a:t>
            </a:r>
          </a:p>
          <a:p>
            <a:endParaRPr lang="pt-PT" dirty="0"/>
          </a:p>
        </p:txBody>
      </p:sp>
      <p:sp>
        <p:nvSpPr>
          <p:cNvPr id="4" name="Marcador de Posição do Número do Diapositivo 3">
            <a:extLst>
              <a:ext uri="{FF2B5EF4-FFF2-40B4-BE49-F238E27FC236}">
                <a16:creationId xmlns:a16="http://schemas.microsoft.com/office/drawing/2014/main" id="{28A5D923-B965-A22A-99A4-E3D747D97047}"/>
              </a:ext>
            </a:extLst>
          </p:cNvPr>
          <p:cNvSpPr>
            <a:spLocks noGrp="1"/>
          </p:cNvSpPr>
          <p:nvPr>
            <p:ph type="sldNum" sz="quarter" idx="5"/>
          </p:nvPr>
        </p:nvSpPr>
        <p:spPr/>
        <p:txBody>
          <a:bodyPr/>
          <a:lstStyle/>
          <a:p>
            <a:fld id="{AF8B36C1-0570-4EED-AFA4-7F3A82FF8839}" type="slidenum">
              <a:rPr lang="pt-PT" smtClean="0"/>
              <a:t>34</a:t>
            </a:fld>
            <a:endParaRPr lang="pt-PT"/>
          </a:p>
        </p:txBody>
      </p:sp>
    </p:spTree>
    <p:extLst>
      <p:ext uri="{BB962C8B-B14F-4D97-AF65-F5344CB8AC3E}">
        <p14:creationId xmlns:p14="http://schemas.microsoft.com/office/powerpoint/2010/main" val="2101570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4691B-007C-E354-FF96-2A900DEB87D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6EC3B1E9-2E9E-E792-14A7-A145DF0B55F7}"/>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67C78A14-FA59-CE9A-D0C2-5868E9B72311}"/>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5B670793-A66E-AE85-E6AA-0FAC135130AE}"/>
              </a:ext>
            </a:extLst>
          </p:cNvPr>
          <p:cNvSpPr>
            <a:spLocks noGrp="1"/>
          </p:cNvSpPr>
          <p:nvPr>
            <p:ph type="sldNum" sz="quarter" idx="5"/>
          </p:nvPr>
        </p:nvSpPr>
        <p:spPr/>
        <p:txBody>
          <a:bodyPr/>
          <a:lstStyle/>
          <a:p>
            <a:fld id="{AF8B36C1-0570-4EED-AFA4-7F3A82FF8839}" type="slidenum">
              <a:rPr lang="pt-PT" smtClean="0"/>
              <a:t>35</a:t>
            </a:fld>
            <a:endParaRPr lang="pt-PT"/>
          </a:p>
        </p:txBody>
      </p:sp>
    </p:spTree>
    <p:extLst>
      <p:ext uri="{BB962C8B-B14F-4D97-AF65-F5344CB8AC3E}">
        <p14:creationId xmlns:p14="http://schemas.microsoft.com/office/powerpoint/2010/main" val="1800662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55F2-50FF-952F-EB20-CFD251F44FDE}"/>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22E210A0-99B4-6903-EE8A-D1A6700604A8}"/>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25C7F54E-2B05-3327-3319-537E4C5E414A}"/>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5E2E8E26-BC75-A6F6-D2C3-EA3FD7DA0AC5}"/>
              </a:ext>
            </a:extLst>
          </p:cNvPr>
          <p:cNvSpPr>
            <a:spLocks noGrp="1"/>
          </p:cNvSpPr>
          <p:nvPr>
            <p:ph type="sldNum" sz="quarter" idx="5"/>
          </p:nvPr>
        </p:nvSpPr>
        <p:spPr/>
        <p:txBody>
          <a:bodyPr/>
          <a:lstStyle/>
          <a:p>
            <a:fld id="{AF8B36C1-0570-4EED-AFA4-7F3A82FF8839}" type="slidenum">
              <a:rPr lang="pt-PT" smtClean="0"/>
              <a:t>36</a:t>
            </a:fld>
            <a:endParaRPr lang="pt-PT"/>
          </a:p>
        </p:txBody>
      </p:sp>
    </p:spTree>
    <p:extLst>
      <p:ext uri="{BB962C8B-B14F-4D97-AF65-F5344CB8AC3E}">
        <p14:creationId xmlns:p14="http://schemas.microsoft.com/office/powerpoint/2010/main" val="266266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0A986-04F6-CD6E-3DF0-CCD71174930D}"/>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54D0BB02-9A07-C29B-FBD0-CE2AAE79D8F0}"/>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CDAB304C-25D8-7C06-D0F6-4A9A3C03D6E9}"/>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952FC416-4156-2FF7-A4E3-49EE3B2E2E0F}"/>
              </a:ext>
            </a:extLst>
          </p:cNvPr>
          <p:cNvSpPr>
            <a:spLocks noGrp="1"/>
          </p:cNvSpPr>
          <p:nvPr>
            <p:ph type="sldNum" sz="quarter" idx="5"/>
          </p:nvPr>
        </p:nvSpPr>
        <p:spPr/>
        <p:txBody>
          <a:bodyPr/>
          <a:lstStyle/>
          <a:p>
            <a:fld id="{AF8B36C1-0570-4EED-AFA4-7F3A82FF8839}" type="slidenum">
              <a:rPr lang="pt-PT" smtClean="0"/>
              <a:t>37</a:t>
            </a:fld>
            <a:endParaRPr lang="pt-PT"/>
          </a:p>
        </p:txBody>
      </p:sp>
    </p:spTree>
    <p:extLst>
      <p:ext uri="{BB962C8B-B14F-4D97-AF65-F5344CB8AC3E}">
        <p14:creationId xmlns:p14="http://schemas.microsoft.com/office/powerpoint/2010/main" val="25667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3294E-BB2A-7BE0-D0A6-B6E9E0B4D0F3}"/>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0F49931-B2E4-2155-216C-F320BF985104}"/>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FF20995-4378-B12E-D3DC-A20158E5D92E}"/>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F61B916A-5DC3-699A-00C9-920B4ADA834E}"/>
              </a:ext>
            </a:extLst>
          </p:cNvPr>
          <p:cNvSpPr>
            <a:spLocks noGrp="1"/>
          </p:cNvSpPr>
          <p:nvPr>
            <p:ph type="sldNum" sz="quarter" idx="5"/>
          </p:nvPr>
        </p:nvSpPr>
        <p:spPr/>
        <p:txBody>
          <a:bodyPr/>
          <a:lstStyle/>
          <a:p>
            <a:fld id="{AF8B36C1-0570-4EED-AFA4-7F3A82FF8839}" type="slidenum">
              <a:rPr lang="pt-PT" smtClean="0"/>
              <a:t>38</a:t>
            </a:fld>
            <a:endParaRPr lang="pt-PT"/>
          </a:p>
        </p:txBody>
      </p:sp>
    </p:spTree>
    <p:extLst>
      <p:ext uri="{BB962C8B-B14F-4D97-AF65-F5344CB8AC3E}">
        <p14:creationId xmlns:p14="http://schemas.microsoft.com/office/powerpoint/2010/main" val="1996128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A8834-9260-6913-8116-C6A78FEF9BC8}"/>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6977D449-C459-D0D2-C08D-60F4A1BDA4D4}"/>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41320178-4D8E-762D-1D57-B694F9727995}"/>
              </a:ext>
            </a:extLst>
          </p:cNvPr>
          <p:cNvSpPr>
            <a:spLocks noGrp="1"/>
          </p:cNvSpPr>
          <p:nvPr>
            <p:ph type="body" idx="1"/>
          </p:nvPr>
        </p:nvSpPr>
        <p:spPr/>
        <p:txBody>
          <a:bodyPr/>
          <a:lstStyle/>
          <a:p>
            <a:r>
              <a:rPr lang="pt-PT" dirty="0"/>
              <a:t>Ao contrário da componente clínica e assistencial onde, em geral, é o setor privado que vai buscar as competências ao setor público.</a:t>
            </a:r>
          </a:p>
        </p:txBody>
      </p:sp>
      <p:sp>
        <p:nvSpPr>
          <p:cNvPr id="4" name="Marcador de Posição do Número do Diapositivo 3">
            <a:extLst>
              <a:ext uri="{FF2B5EF4-FFF2-40B4-BE49-F238E27FC236}">
                <a16:creationId xmlns:a16="http://schemas.microsoft.com/office/drawing/2014/main" id="{97B78528-1450-32EB-88CA-C87A91161E38}"/>
              </a:ext>
            </a:extLst>
          </p:cNvPr>
          <p:cNvSpPr>
            <a:spLocks noGrp="1"/>
          </p:cNvSpPr>
          <p:nvPr>
            <p:ph type="sldNum" sz="quarter" idx="5"/>
          </p:nvPr>
        </p:nvSpPr>
        <p:spPr/>
        <p:txBody>
          <a:bodyPr/>
          <a:lstStyle/>
          <a:p>
            <a:fld id="{AF8B36C1-0570-4EED-AFA4-7F3A82FF8839}" type="slidenum">
              <a:rPr lang="pt-PT" smtClean="0"/>
              <a:t>39</a:t>
            </a:fld>
            <a:endParaRPr lang="pt-PT"/>
          </a:p>
        </p:txBody>
      </p:sp>
    </p:spTree>
    <p:extLst>
      <p:ext uri="{BB962C8B-B14F-4D97-AF65-F5344CB8AC3E}">
        <p14:creationId xmlns:p14="http://schemas.microsoft.com/office/powerpoint/2010/main" val="228011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dirty="0">
                <a:effectLst/>
                <a:latin typeface="Calibri" panose="020F0502020204030204" pitchFamily="34" charset="0"/>
                <a:ea typeface="Tahoma" panose="020B0604030504040204" pitchFamily="34" charset="0"/>
                <a:cs typeface="Tahoma" panose="020B0604030504040204" pitchFamily="34" charset="0"/>
              </a:rPr>
              <a:t>Este compromisso resulta da evolução do sistema de saúde português nas últimas décadas e encontra-se expresso na Constituição da República Portuguesa. O sistema de saúde português – não o Sistema Nacional de Saúde ou o Sistema Português de Saúde (não existe qualquer instituição portuguesa que corresponda a estas designações) – com um Serviço Nacional de Saúde como sua principal referencia, o seu centro de gravidade.</a:t>
            </a:r>
          </a:p>
          <a:p>
            <a:endParaRPr lang="pt-PT" dirty="0"/>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3</a:t>
            </a:fld>
            <a:endParaRPr lang="pt-PT"/>
          </a:p>
        </p:txBody>
      </p:sp>
    </p:spTree>
    <p:extLst>
      <p:ext uri="{BB962C8B-B14F-4D97-AF65-F5344CB8AC3E}">
        <p14:creationId xmlns:p14="http://schemas.microsoft.com/office/powerpoint/2010/main" val="322193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41</a:t>
            </a:fld>
            <a:endParaRPr lang="pt-PT"/>
          </a:p>
        </p:txBody>
      </p:sp>
    </p:spTree>
    <p:extLst>
      <p:ext uri="{BB962C8B-B14F-4D97-AF65-F5344CB8AC3E}">
        <p14:creationId xmlns:p14="http://schemas.microsoft.com/office/powerpoint/2010/main" val="52147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Sabendo que num período tão curto não é possível delinear com a adequada fundamentação e a adesão dos principais atores da saúde, um plano estratégico para o desenvolvimento do SNS e do sistema de saúde</a:t>
            </a:r>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4</a:t>
            </a:fld>
            <a:endParaRPr lang="pt-PT"/>
          </a:p>
        </p:txBody>
      </p:sp>
    </p:spTree>
    <p:extLst>
      <p:ext uri="{BB962C8B-B14F-4D97-AF65-F5344CB8AC3E}">
        <p14:creationId xmlns:p14="http://schemas.microsoft.com/office/powerpoint/2010/main" val="358007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5</a:t>
            </a:fld>
            <a:endParaRPr lang="pt-PT"/>
          </a:p>
        </p:txBody>
      </p:sp>
    </p:spTree>
    <p:extLst>
      <p:ext uri="{BB962C8B-B14F-4D97-AF65-F5344CB8AC3E}">
        <p14:creationId xmlns:p14="http://schemas.microsoft.com/office/powerpoint/2010/main" val="352774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C0320-CA67-3182-BB28-BB730948604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FD181B8-CC44-4F63-B428-28211CE91DB7}"/>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A168096D-C49A-23FA-2024-8066F7D205E3}"/>
              </a:ext>
            </a:extLst>
          </p:cNvPr>
          <p:cNvSpPr>
            <a:spLocks noGrp="1"/>
          </p:cNvSpPr>
          <p:nvPr>
            <p:ph type="body" idx="1"/>
          </p:nvPr>
        </p:nvSpPr>
        <p:spPr/>
        <p:txBody>
          <a:bodyPr/>
          <a:lstStyle/>
          <a:p>
            <a:pPr rtl="0" fontAlgn="base"/>
            <a:r>
              <a:rPr lang="pt-PT" sz="1200" b="0" i="0" kern="1200" dirty="0">
                <a:solidFill>
                  <a:schemeClr val="tx1"/>
                </a:solidFill>
                <a:effectLst/>
                <a:latin typeface="+mn-lt"/>
                <a:ea typeface="+mn-ea"/>
                <a:cs typeface="+mn-cs"/>
              </a:rPr>
              <a:t>Quando discutimos coletivamente o modelo de saúde da nossa sociedade, caímos na tentação de priorizar a doença sobre a saúde. O imediatismo do impacto da doença aguda, da emergência, da cirurgia adiada, da consulta atrasada, ultrapassa a perspetiva sobre o nosso ciclo de vida coletivo. </a:t>
            </a:r>
          </a:p>
          <a:p>
            <a:pPr rtl="0" fontAlgn="base"/>
            <a:r>
              <a:rPr lang="pt-PT" sz="1200" b="0" i="0" kern="1200" dirty="0">
                <a:solidFill>
                  <a:schemeClr val="tx1"/>
                </a:solidFill>
                <a:effectLst/>
                <a:latin typeface="+mn-lt"/>
                <a:ea typeface="+mn-ea"/>
                <a:cs typeface="+mn-cs"/>
              </a:rPr>
              <a:t> </a:t>
            </a:r>
          </a:p>
          <a:p>
            <a:pPr rtl="0" fontAlgn="base"/>
            <a:r>
              <a:rPr lang="pt-PT" sz="1200" b="0" i="0" kern="1200" dirty="0">
                <a:solidFill>
                  <a:schemeClr val="tx1"/>
                </a:solidFill>
                <a:effectLst/>
                <a:latin typeface="+mn-lt"/>
                <a:ea typeface="+mn-ea"/>
                <a:cs typeface="+mn-cs"/>
              </a:rPr>
              <a:t>Em boa verdade, a maioria das pessoas atravessa grande parte das suas vidas saudável, ou pelo menos estável, do ponto de vista clínico. Este facto, deveria transportar o foco de atenção para a rede de cuidados primários que acompanha as pessoas e famílias.  </a:t>
            </a:r>
          </a:p>
          <a:p>
            <a:pPr rtl="0" fontAlgn="base"/>
            <a:r>
              <a:rPr lang="pt-PT" sz="1200" b="0" i="0" kern="1200" dirty="0">
                <a:solidFill>
                  <a:schemeClr val="tx1"/>
                </a:solidFill>
                <a:effectLst/>
                <a:latin typeface="+mn-lt"/>
                <a:ea typeface="+mn-ea"/>
                <a:cs typeface="+mn-cs"/>
              </a:rPr>
              <a:t> </a:t>
            </a:r>
          </a:p>
          <a:p>
            <a:pPr rtl="0" fontAlgn="base"/>
            <a:r>
              <a:rPr lang="pt-PT" sz="1200" b="0" i="0" kern="1200" dirty="0">
                <a:solidFill>
                  <a:schemeClr val="tx1"/>
                </a:solidFill>
                <a:effectLst/>
                <a:latin typeface="+mn-lt"/>
                <a:ea typeface="+mn-ea"/>
                <a:cs typeface="+mn-cs"/>
              </a:rPr>
              <a:t>Simultaneamente, mesmo quando analisamos os cuidados necessários para a maioria das situações de doença, estes ocorrem ao nível dos cuidados de saúde primários. Basta rever as 15 principais causas de Anos Vividos com Incapacidade em Portugal. Dor lombar, Depressão, Diabetes, Ansiedade, Osteoartrose, Cefaleia, Dor Cervical, Asma, DPOC, Quedas, são alguns exemplos cuja primeira linha de cuidados são os cuidados de saúde primários.  </a:t>
            </a:r>
          </a:p>
          <a:p>
            <a:endParaRPr lang="pt-PT" dirty="0"/>
          </a:p>
        </p:txBody>
      </p:sp>
      <p:sp>
        <p:nvSpPr>
          <p:cNvPr id="4" name="Marcador de Posição do Número do Diapositivo 3">
            <a:extLst>
              <a:ext uri="{FF2B5EF4-FFF2-40B4-BE49-F238E27FC236}">
                <a16:creationId xmlns:a16="http://schemas.microsoft.com/office/drawing/2014/main" id="{DF584652-5359-5C2F-4C64-2102023F6B31}"/>
              </a:ext>
            </a:extLst>
          </p:cNvPr>
          <p:cNvSpPr>
            <a:spLocks noGrp="1"/>
          </p:cNvSpPr>
          <p:nvPr>
            <p:ph type="sldNum" sz="quarter" idx="5"/>
          </p:nvPr>
        </p:nvSpPr>
        <p:spPr/>
        <p:txBody>
          <a:bodyPr/>
          <a:lstStyle/>
          <a:p>
            <a:fld id="{AF8B36C1-0570-4EED-AFA4-7F3A82FF8839}" type="slidenum">
              <a:rPr lang="pt-PT" smtClean="0"/>
              <a:t>6</a:t>
            </a:fld>
            <a:endParaRPr lang="pt-PT"/>
          </a:p>
        </p:txBody>
      </p:sp>
    </p:spTree>
    <p:extLst>
      <p:ext uri="{BB962C8B-B14F-4D97-AF65-F5344CB8AC3E}">
        <p14:creationId xmlns:p14="http://schemas.microsoft.com/office/powerpoint/2010/main" val="163483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45A0D-0920-D19B-21E4-78D5F087B050}"/>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6622AAC9-383D-2135-4993-BE2C7AFB7C02}"/>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D8F18A74-5A4D-9951-2AA4-86824FAF9783}"/>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C158A208-D253-DB94-CDA9-79F1A5144097}"/>
              </a:ext>
            </a:extLst>
          </p:cNvPr>
          <p:cNvSpPr>
            <a:spLocks noGrp="1"/>
          </p:cNvSpPr>
          <p:nvPr>
            <p:ph type="sldNum" sz="quarter" idx="5"/>
          </p:nvPr>
        </p:nvSpPr>
        <p:spPr/>
        <p:txBody>
          <a:bodyPr/>
          <a:lstStyle/>
          <a:p>
            <a:fld id="{AF8B36C1-0570-4EED-AFA4-7F3A82FF8839}" type="slidenum">
              <a:rPr lang="pt-PT" smtClean="0"/>
              <a:t>7</a:t>
            </a:fld>
            <a:endParaRPr lang="pt-PT"/>
          </a:p>
        </p:txBody>
      </p:sp>
    </p:spTree>
    <p:extLst>
      <p:ext uri="{BB962C8B-B14F-4D97-AF65-F5344CB8AC3E}">
        <p14:creationId xmlns:p14="http://schemas.microsoft.com/office/powerpoint/2010/main" val="397444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FE26C-3641-9F3D-6C89-681F499603B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C7E45C82-7260-D83A-2A1C-76349188E5F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B4F11F4-7C5C-6A90-D7C2-97C598E2E667}"/>
              </a:ext>
            </a:extLst>
          </p:cNvPr>
          <p:cNvSpPr>
            <a:spLocks noGrp="1"/>
          </p:cNvSpPr>
          <p:nvPr>
            <p:ph type="body" idx="1"/>
          </p:nvPr>
        </p:nvSpPr>
        <p:spPr/>
        <p:txBody>
          <a:bodyPr/>
          <a:lstStyle/>
          <a:p>
            <a:r>
              <a:rPr lang="pt-PT" sz="1200" b="0" i="0" kern="1200" dirty="0">
                <a:solidFill>
                  <a:schemeClr val="tx1"/>
                </a:solidFill>
                <a:effectLst/>
                <a:latin typeface="+mn-lt"/>
                <a:ea typeface="+mn-ea"/>
                <a:cs typeface="+mn-cs"/>
              </a:rPr>
              <a:t>Não estamos perante um sistema em colapso. Estamos perante um sistema com problemas sérios que precisam de ser resolvidos com rigor, não com pânico.</a:t>
            </a:r>
          </a:p>
          <a:p>
            <a:endParaRPr lang="pt-PT" sz="1200" b="0" i="0" kern="1200" dirty="0">
              <a:solidFill>
                <a:schemeClr val="tx1"/>
              </a:solidFill>
              <a:effectLst/>
              <a:latin typeface="+mn-lt"/>
              <a:ea typeface="+mn-ea"/>
              <a:cs typeface="+mn-cs"/>
            </a:endParaRPr>
          </a:p>
          <a:p>
            <a:r>
              <a:rPr lang="pt-PT" sz="1200" b="0" i="0" kern="1200" dirty="0">
                <a:solidFill>
                  <a:schemeClr val="tx1"/>
                </a:solidFill>
                <a:effectLst/>
                <a:latin typeface="+mn-lt"/>
                <a:ea typeface="+mn-ea"/>
                <a:cs typeface="+mn-cs"/>
              </a:rPr>
              <a:t>Exames e consultas em excesso, modelo de consulta hospitalar desatualizado, prescrições discutíveis... há enormes oportunidades de melhoria sobre a governação atual, antes de estrangular o acesso a recursos humanos e técnicos fundamentais para garantir cuidados. </a:t>
            </a:r>
            <a:endParaRPr lang="pt-PT" dirty="0"/>
          </a:p>
        </p:txBody>
      </p:sp>
      <p:sp>
        <p:nvSpPr>
          <p:cNvPr id="4" name="Marcador de Posição do Número do Diapositivo 3">
            <a:extLst>
              <a:ext uri="{FF2B5EF4-FFF2-40B4-BE49-F238E27FC236}">
                <a16:creationId xmlns:a16="http://schemas.microsoft.com/office/drawing/2014/main" id="{D0B0696E-7CE0-1747-BDC1-CBD13105AF37}"/>
              </a:ext>
            </a:extLst>
          </p:cNvPr>
          <p:cNvSpPr>
            <a:spLocks noGrp="1"/>
          </p:cNvSpPr>
          <p:nvPr>
            <p:ph type="sldNum" sz="quarter" idx="5"/>
          </p:nvPr>
        </p:nvSpPr>
        <p:spPr/>
        <p:txBody>
          <a:bodyPr/>
          <a:lstStyle/>
          <a:p>
            <a:fld id="{AF8B36C1-0570-4EED-AFA4-7F3A82FF8839}" type="slidenum">
              <a:rPr lang="pt-PT" smtClean="0"/>
              <a:t>8</a:t>
            </a:fld>
            <a:endParaRPr lang="pt-PT"/>
          </a:p>
        </p:txBody>
      </p:sp>
    </p:spTree>
    <p:extLst>
      <p:ext uri="{BB962C8B-B14F-4D97-AF65-F5344CB8AC3E}">
        <p14:creationId xmlns:p14="http://schemas.microsoft.com/office/powerpoint/2010/main" val="78515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56 colaboradores no documento</a:t>
            </a:r>
          </a:p>
        </p:txBody>
      </p:sp>
      <p:sp>
        <p:nvSpPr>
          <p:cNvPr id="4" name="Marcador de Posição do Número do Diapositivo 3"/>
          <p:cNvSpPr>
            <a:spLocks noGrp="1"/>
          </p:cNvSpPr>
          <p:nvPr>
            <p:ph type="sldNum" sz="quarter" idx="5"/>
          </p:nvPr>
        </p:nvSpPr>
        <p:spPr/>
        <p:txBody>
          <a:bodyPr/>
          <a:lstStyle/>
          <a:p>
            <a:fld id="{AF8B36C1-0570-4EED-AFA4-7F3A82FF8839}" type="slidenum">
              <a:rPr lang="pt-PT" smtClean="0"/>
              <a:t>10</a:t>
            </a:fld>
            <a:endParaRPr lang="pt-PT"/>
          </a:p>
        </p:txBody>
      </p:sp>
    </p:spTree>
    <p:extLst>
      <p:ext uri="{BB962C8B-B14F-4D97-AF65-F5344CB8AC3E}">
        <p14:creationId xmlns:p14="http://schemas.microsoft.com/office/powerpoint/2010/main" val="296122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D46CF-3917-D763-74CB-BF7EC68C2B7C}"/>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584BE736-0468-CAAE-D5FA-1386E5283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C7FECCA4-3514-3FF0-3FF4-5A8A337B4DA2}"/>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5" name="Marcador de Posição do Rodapé 4">
            <a:extLst>
              <a:ext uri="{FF2B5EF4-FFF2-40B4-BE49-F238E27FC236}">
                <a16:creationId xmlns:a16="http://schemas.microsoft.com/office/drawing/2014/main" id="{3ABD2DB1-1253-C2AF-0923-6DDA26B484A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75843EF-C0E1-4291-C5A6-7B6D622440E8}"/>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401543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707A4-D442-A21C-FE5C-819CF3C50F81}"/>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472C5A07-2D9B-CF93-2965-EE2ADC208946}"/>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74D77E4-F749-6B51-4F50-E02ABB2512AA}"/>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5" name="Marcador de Posição do Rodapé 4">
            <a:extLst>
              <a:ext uri="{FF2B5EF4-FFF2-40B4-BE49-F238E27FC236}">
                <a16:creationId xmlns:a16="http://schemas.microsoft.com/office/drawing/2014/main" id="{306EA7BA-1558-A9A5-258C-88B04D8E60E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BBE9BD6-CD1B-4BC8-53E6-5E64B693E412}"/>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216935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5C2F3A-5270-C1EA-3C65-BF0CBA809FD0}"/>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2397C28-2DD5-D796-BC5A-2366BA2BF37E}"/>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F04A4A1-F482-E715-D7C4-1278FBF8F361}"/>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5" name="Marcador de Posição do Rodapé 4">
            <a:extLst>
              <a:ext uri="{FF2B5EF4-FFF2-40B4-BE49-F238E27FC236}">
                <a16:creationId xmlns:a16="http://schemas.microsoft.com/office/drawing/2014/main" id="{C155DA58-4F26-4578-3AA8-858D05CDE75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859F4ED-8022-8457-FD4B-364A6778BFAD}"/>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35910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9B326-1C8E-AAB4-8190-716A1CA611D0}"/>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0285D427-6AEE-F718-DC96-273B3543BF2F}"/>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71D74BB-DCCF-FD54-5A1A-04A54335739A}"/>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5" name="Marcador de Posição do Rodapé 4">
            <a:extLst>
              <a:ext uri="{FF2B5EF4-FFF2-40B4-BE49-F238E27FC236}">
                <a16:creationId xmlns:a16="http://schemas.microsoft.com/office/drawing/2014/main" id="{92997225-E789-A006-53DE-274040B0874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06C3FF1-A8F2-CDA3-7426-7D2F7A989E14}"/>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153461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66BF4-9C9C-9FC1-A338-41EE39DC40D3}"/>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045073CD-C40C-B981-A6E9-8C674BAE7E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28F6D8E3-5284-540E-CFAF-48CDEA90969B}"/>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5" name="Marcador de Posição do Rodapé 4">
            <a:extLst>
              <a:ext uri="{FF2B5EF4-FFF2-40B4-BE49-F238E27FC236}">
                <a16:creationId xmlns:a16="http://schemas.microsoft.com/office/drawing/2014/main" id="{09DB8812-38CE-653F-0AA9-5B633F135E0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81DF91F-92A4-9651-B5FC-622AE3FF7D4E}"/>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70227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12F06-EFD8-D4E4-0D83-2335DE77793F}"/>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595D4984-465C-8945-6D38-FB1C2A0A40D0}"/>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3275CF2C-E2F5-D7C0-6302-6AFB8FF8CE00}"/>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6E991078-764A-99B5-70A1-40CDEEB55CA9}"/>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6" name="Marcador de Posição do Rodapé 5">
            <a:extLst>
              <a:ext uri="{FF2B5EF4-FFF2-40B4-BE49-F238E27FC236}">
                <a16:creationId xmlns:a16="http://schemas.microsoft.com/office/drawing/2014/main" id="{6013B788-241C-8969-2015-405C69B11CB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65D8F20B-EAB0-9849-AE27-2A63B55E757D}"/>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24843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2331FC-3040-48A3-F78C-22C4B0F3A67B}"/>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CA41E4A-4B1A-EF27-0541-045963883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4EB8F6EC-4087-F802-00D1-42B7F705FA7A}"/>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90CEED99-DDA8-5D3E-8538-3B9A8A1B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A39DE736-484F-2331-7FD5-E414647ACFEF}"/>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B4FF863D-5BC0-048D-4CE1-3C97732D142F}"/>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8" name="Marcador de Posição do Rodapé 7">
            <a:extLst>
              <a:ext uri="{FF2B5EF4-FFF2-40B4-BE49-F238E27FC236}">
                <a16:creationId xmlns:a16="http://schemas.microsoft.com/office/drawing/2014/main" id="{550A488C-98E8-8414-CFC7-56A5DE2A6952}"/>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475BA10B-B855-2B1C-F433-D20B7ABC8920}"/>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219636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E7175-2C86-9E96-EB1C-EB9978409EDB}"/>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89FB000B-06F6-9990-8D7B-FE18913083F5}"/>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4" name="Marcador de Posição do Rodapé 3">
            <a:extLst>
              <a:ext uri="{FF2B5EF4-FFF2-40B4-BE49-F238E27FC236}">
                <a16:creationId xmlns:a16="http://schemas.microsoft.com/office/drawing/2014/main" id="{2C6501EC-E985-6697-1E64-DAAE09FC924C}"/>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5FDF696E-CA64-B4EC-7A07-D2AD05E2D4D6}"/>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32663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F9C3E318-B875-642D-0E57-503FCFD13180}"/>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3" name="Marcador de Posição do Rodapé 2">
            <a:extLst>
              <a:ext uri="{FF2B5EF4-FFF2-40B4-BE49-F238E27FC236}">
                <a16:creationId xmlns:a16="http://schemas.microsoft.com/office/drawing/2014/main" id="{6FF11F7F-22F8-D41E-8728-CAA44AB665B0}"/>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6CB39674-C998-613D-00B7-CFDCC786130A}"/>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21502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C946E-DDA3-67BD-920A-C47EC5F06031}"/>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719E5D25-2E1E-BA11-DD8B-00D275188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F32E220-E12A-0DA1-D0B0-7FD1F2CBD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4DC0458E-715A-0CC0-A72F-51063FE3D1CE}"/>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6" name="Marcador de Posição do Rodapé 5">
            <a:extLst>
              <a:ext uri="{FF2B5EF4-FFF2-40B4-BE49-F238E27FC236}">
                <a16:creationId xmlns:a16="http://schemas.microsoft.com/office/drawing/2014/main" id="{0F811EEB-D9DE-BA54-0FDF-2492E162D475}"/>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8EBCA7B2-55CA-5281-5829-22D60EAC5A87}"/>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114635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451C4-FB99-78D2-8183-941807953B9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84B3FF9B-455F-6D18-CBC2-F05DE9BB2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F40B60E1-9AE8-D51E-C74B-E972CF338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66AE8BEC-FFF7-6C1C-8E19-90096A503FF8}"/>
              </a:ext>
            </a:extLst>
          </p:cNvPr>
          <p:cNvSpPr>
            <a:spLocks noGrp="1"/>
          </p:cNvSpPr>
          <p:nvPr>
            <p:ph type="dt" sz="half" idx="10"/>
          </p:nvPr>
        </p:nvSpPr>
        <p:spPr/>
        <p:txBody>
          <a:bodyPr/>
          <a:lstStyle/>
          <a:p>
            <a:fld id="{07DD645A-5755-48D3-8996-8A25969A4639}" type="datetimeFigureOut">
              <a:rPr lang="pt-PT" smtClean="0"/>
              <a:t>29/05/2026</a:t>
            </a:fld>
            <a:endParaRPr lang="pt-PT"/>
          </a:p>
        </p:txBody>
      </p:sp>
      <p:sp>
        <p:nvSpPr>
          <p:cNvPr id="6" name="Marcador de Posição do Rodapé 5">
            <a:extLst>
              <a:ext uri="{FF2B5EF4-FFF2-40B4-BE49-F238E27FC236}">
                <a16:creationId xmlns:a16="http://schemas.microsoft.com/office/drawing/2014/main" id="{C54C424B-7906-17CF-0872-B647DAA4423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EB854FCC-4C74-E40A-F36F-171732D024DA}"/>
              </a:ext>
            </a:extLst>
          </p:cNvPr>
          <p:cNvSpPr>
            <a:spLocks noGrp="1"/>
          </p:cNvSpPr>
          <p:nvPr>
            <p:ph type="sldNum" sz="quarter" idx="12"/>
          </p:nvPr>
        </p:nvSpPr>
        <p:spPr/>
        <p:txBody>
          <a:bodyPr/>
          <a:lstStyle/>
          <a:p>
            <a:fld id="{9D9D1B9F-76D2-43C6-B6F7-93912D21B28C}" type="slidenum">
              <a:rPr lang="pt-PT" smtClean="0"/>
              <a:t>‹nº›</a:t>
            </a:fld>
            <a:endParaRPr lang="pt-PT"/>
          </a:p>
        </p:txBody>
      </p:sp>
    </p:spTree>
    <p:extLst>
      <p:ext uri="{BB962C8B-B14F-4D97-AF65-F5344CB8AC3E}">
        <p14:creationId xmlns:p14="http://schemas.microsoft.com/office/powerpoint/2010/main" val="25655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26E1B0E4-EA8F-0544-0117-E7EC8555E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A76FE04B-5214-1B8F-517E-81A4D2273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EDBBAC4-68A3-F86F-F641-17C8602CB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DD645A-5755-48D3-8996-8A25969A4639}" type="datetimeFigureOut">
              <a:rPr lang="pt-PT" smtClean="0"/>
              <a:t>29/05/2026</a:t>
            </a:fld>
            <a:endParaRPr lang="pt-PT"/>
          </a:p>
        </p:txBody>
      </p:sp>
      <p:sp>
        <p:nvSpPr>
          <p:cNvPr id="5" name="Marcador de Posição do Rodapé 4">
            <a:extLst>
              <a:ext uri="{FF2B5EF4-FFF2-40B4-BE49-F238E27FC236}">
                <a16:creationId xmlns:a16="http://schemas.microsoft.com/office/drawing/2014/main" id="{B60BD1C3-B2BD-2D5A-5C3E-E4051A8C7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CAF51912-4889-7B32-E220-DD625FFF3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9D1B9F-76D2-43C6-B6F7-93912D21B28C}" type="slidenum">
              <a:rPr lang="pt-PT" smtClean="0"/>
              <a:t>‹nº›</a:t>
            </a:fld>
            <a:endParaRPr lang="pt-PT"/>
          </a:p>
        </p:txBody>
      </p:sp>
    </p:spTree>
    <p:extLst>
      <p:ext uri="{BB962C8B-B14F-4D97-AF65-F5344CB8AC3E}">
        <p14:creationId xmlns:p14="http://schemas.microsoft.com/office/powerpoint/2010/main" val="3983311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observador.pt/2026/03/06/direcao-executiva-trava-aumento-de-consultas-e-cirurgias-nos-hospitais-em-2026-gestores-avisam-listas-de-espera-vao-agravar-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A4E8224-5AB5-F92E-EF06-B0FBD441E5FC}"/>
              </a:ext>
            </a:extLst>
          </p:cNvPr>
          <p:cNvSpPr txBox="1"/>
          <p:nvPr/>
        </p:nvSpPr>
        <p:spPr>
          <a:xfrm>
            <a:off x="330206" y="133255"/>
            <a:ext cx="4829339" cy="6551525"/>
          </a:xfrm>
          <a:prstGeom prst="rect">
            <a:avLst/>
          </a:prstGeom>
          <a:solidFill>
            <a:schemeClr val="bg1"/>
          </a:solidFill>
          <a:ln w="114300">
            <a:solidFill>
              <a:srgbClr val="C00000"/>
            </a:solidFill>
          </a:ln>
        </p:spPr>
        <p:txBody>
          <a:bodyPr wrap="square" rtlCol="0">
            <a:spAutoFit/>
          </a:bodyPr>
          <a:lstStyle/>
          <a:p>
            <a:endParaRPr lang="pt-PT" dirty="0"/>
          </a:p>
        </p:txBody>
      </p:sp>
      <p:pic>
        <p:nvPicPr>
          <p:cNvPr id="8" name="Imagem 7" descr="Uma imagem com círculo&#10;&#10;Descrição gerada automaticamente">
            <a:extLst>
              <a:ext uri="{FF2B5EF4-FFF2-40B4-BE49-F238E27FC236}">
                <a16:creationId xmlns:a16="http://schemas.microsoft.com/office/drawing/2014/main" id="{22B55BC2-C444-4BBA-78C9-1302401C2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380" y="1971165"/>
            <a:ext cx="4829338" cy="2915670"/>
          </a:xfrm>
          <a:prstGeom prst="rect">
            <a:avLst/>
          </a:prstGeom>
        </p:spPr>
      </p:pic>
      <p:pic>
        <p:nvPicPr>
          <p:cNvPr id="9" name="Imagem 8" descr="Uma imagem com texto, Tipo de letra, Gráficos, design gráfico&#10;&#10;Descrição gerada automaticamente">
            <a:extLst>
              <a:ext uri="{FF2B5EF4-FFF2-40B4-BE49-F238E27FC236}">
                <a16:creationId xmlns:a16="http://schemas.microsoft.com/office/drawing/2014/main" id="{2B2EE69A-3277-8F53-D3E0-ABFB0C10CB47}"/>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7978388" y="5316769"/>
            <a:ext cx="1979527" cy="1440748"/>
          </a:xfrm>
          <a:prstGeom prst="rect">
            <a:avLst/>
          </a:prstGeom>
        </p:spPr>
      </p:pic>
      <p:sp>
        <p:nvSpPr>
          <p:cNvPr id="2" name="CaixaDeTexto 1">
            <a:extLst>
              <a:ext uri="{FF2B5EF4-FFF2-40B4-BE49-F238E27FC236}">
                <a16:creationId xmlns:a16="http://schemas.microsoft.com/office/drawing/2014/main" id="{F9C6B987-132E-426B-C240-4EC77E4FB9D6}"/>
              </a:ext>
            </a:extLst>
          </p:cNvPr>
          <p:cNvSpPr txBox="1"/>
          <p:nvPr/>
        </p:nvSpPr>
        <p:spPr>
          <a:xfrm>
            <a:off x="96925" y="2421704"/>
            <a:ext cx="5295900" cy="1261884"/>
          </a:xfrm>
          <a:prstGeom prst="rect">
            <a:avLst/>
          </a:prstGeom>
          <a:solidFill>
            <a:schemeClr val="bg1"/>
          </a:solidFill>
        </p:spPr>
        <p:txBody>
          <a:bodyPr wrap="square" rtlCol="0">
            <a:spAutoFit/>
          </a:bodyPr>
          <a:lstStyle/>
          <a:p>
            <a:pPr algn="ctr"/>
            <a:r>
              <a:rPr lang="pt-PT" sz="4000" dirty="0"/>
              <a:t>SNS EM FOCO 2025</a:t>
            </a:r>
          </a:p>
          <a:p>
            <a:pPr algn="ctr"/>
            <a:r>
              <a:rPr lang="pt-PT" sz="3600" dirty="0">
                <a:solidFill>
                  <a:srgbClr val="FF0000"/>
                </a:solidFill>
              </a:rPr>
              <a:t>PARA ONDE VAMOS</a:t>
            </a:r>
            <a:endParaRPr lang="pt-PT" sz="3600" dirty="0"/>
          </a:p>
        </p:txBody>
      </p:sp>
    </p:spTree>
    <p:extLst>
      <p:ext uri="{BB962C8B-B14F-4D97-AF65-F5344CB8AC3E}">
        <p14:creationId xmlns:p14="http://schemas.microsoft.com/office/powerpoint/2010/main" val="1287467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69B0B-1254-6829-6F99-238CF1115C9D}"/>
            </a:ext>
          </a:extLst>
        </p:cNvPr>
        <p:cNvGrpSpPr/>
        <p:nvPr/>
      </p:nvGrpSpPr>
      <p:grpSpPr>
        <a:xfrm>
          <a:off x="0" y="0"/>
          <a:ext cx="0" cy="0"/>
          <a:chOff x="0" y="0"/>
          <a:chExt cx="0" cy="0"/>
        </a:xfrm>
      </p:grpSpPr>
      <p:grpSp>
        <p:nvGrpSpPr>
          <p:cNvPr id="25" name="Agrupar 24">
            <a:extLst>
              <a:ext uri="{FF2B5EF4-FFF2-40B4-BE49-F238E27FC236}">
                <a16:creationId xmlns:a16="http://schemas.microsoft.com/office/drawing/2014/main" id="{B0DEA8BC-66B5-A0AD-9FD9-9940FB833426}"/>
              </a:ext>
            </a:extLst>
          </p:cNvPr>
          <p:cNvGrpSpPr/>
          <p:nvPr/>
        </p:nvGrpSpPr>
        <p:grpSpPr>
          <a:xfrm>
            <a:off x="10279464" y="5994089"/>
            <a:ext cx="1829541" cy="810059"/>
            <a:chOff x="401934" y="97065"/>
            <a:chExt cx="3415601" cy="1560914"/>
          </a:xfrm>
        </p:grpSpPr>
        <p:pic>
          <p:nvPicPr>
            <p:cNvPr id="26" name="Imagem 25" descr="Uma imagem com círculo&#10;&#10;Descrição gerada automaticamente">
              <a:extLst>
                <a:ext uri="{FF2B5EF4-FFF2-40B4-BE49-F238E27FC236}">
                  <a16:creationId xmlns:a16="http://schemas.microsoft.com/office/drawing/2014/main" id="{6C6B8813-E469-6D81-DBDE-8F58A5D04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27" name="Imagem 26" descr="Uma imagem com texto, Tipo de letra, Gráficos, design gráfico&#10;&#10;Descrição gerada automaticamente">
              <a:extLst>
                <a:ext uri="{FF2B5EF4-FFF2-40B4-BE49-F238E27FC236}">
                  <a16:creationId xmlns:a16="http://schemas.microsoft.com/office/drawing/2014/main" id="{5D1240B7-5877-6928-4362-24CC10189469}"/>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29" name="CaixaDeTexto 28">
            <a:extLst>
              <a:ext uri="{FF2B5EF4-FFF2-40B4-BE49-F238E27FC236}">
                <a16:creationId xmlns:a16="http://schemas.microsoft.com/office/drawing/2014/main" id="{EDCB89BC-7258-BD94-9727-F522C325DA56}"/>
              </a:ext>
            </a:extLst>
          </p:cNvPr>
          <p:cNvSpPr txBox="1"/>
          <p:nvPr/>
        </p:nvSpPr>
        <p:spPr>
          <a:xfrm>
            <a:off x="561348" y="771844"/>
            <a:ext cx="10349803" cy="369332"/>
          </a:xfrm>
          <a:prstGeom prst="rect">
            <a:avLst/>
          </a:prstGeom>
          <a:noFill/>
        </p:spPr>
        <p:txBody>
          <a:bodyPr wrap="square" rtlCol="0">
            <a:spAutoFit/>
          </a:bodyPr>
          <a:lstStyle/>
          <a:p>
            <a:r>
              <a:rPr lang="pt-PT" b="1" dirty="0">
                <a:solidFill>
                  <a:schemeClr val="bg1"/>
                </a:solidFill>
              </a:rPr>
              <a:t>EXPECTATIVAS E REALIDADE - ANÁLISE POR TEMÁTICAS</a:t>
            </a:r>
          </a:p>
        </p:txBody>
      </p:sp>
      <p:grpSp>
        <p:nvGrpSpPr>
          <p:cNvPr id="35" name="Agrupar 34">
            <a:extLst>
              <a:ext uri="{FF2B5EF4-FFF2-40B4-BE49-F238E27FC236}">
                <a16:creationId xmlns:a16="http://schemas.microsoft.com/office/drawing/2014/main" id="{4817DE4F-FA9B-65D4-302B-C04E9228995C}"/>
              </a:ext>
            </a:extLst>
          </p:cNvPr>
          <p:cNvGrpSpPr/>
          <p:nvPr/>
        </p:nvGrpSpPr>
        <p:grpSpPr>
          <a:xfrm>
            <a:off x="2565310" y="987620"/>
            <a:ext cx="7041592" cy="4149685"/>
            <a:chOff x="2402545" y="873320"/>
            <a:chExt cx="7041592" cy="4149685"/>
          </a:xfrm>
        </p:grpSpPr>
        <p:sp>
          <p:nvSpPr>
            <p:cNvPr id="11" name="Google Shape;349;p34">
              <a:extLst>
                <a:ext uri="{FF2B5EF4-FFF2-40B4-BE49-F238E27FC236}">
                  <a16:creationId xmlns:a16="http://schemas.microsoft.com/office/drawing/2014/main" id="{7AFFDF1A-9735-E135-C4B4-80D0B5BC06D4}"/>
                </a:ext>
              </a:extLst>
            </p:cNvPr>
            <p:cNvSpPr txBox="1"/>
            <p:nvPr/>
          </p:nvSpPr>
          <p:spPr>
            <a:xfrm flipH="1">
              <a:off x="2402545" y="2714150"/>
              <a:ext cx="1499063" cy="485530"/>
            </a:xfrm>
            <a:prstGeom prst="rect">
              <a:avLst/>
            </a:prstGeom>
            <a:noFill/>
            <a:ln>
              <a:noFill/>
            </a:ln>
          </p:spPr>
          <p:txBody>
            <a:bodyPr spcFirstLastPara="1" wrap="square" lIns="91425" tIns="91425" rIns="91425" bIns="91425" anchor="t" anchorCtr="0">
              <a:noAutofit/>
            </a:bodyPr>
            <a:lstStyle/>
            <a:p>
              <a:pPr>
                <a:spcAft>
                  <a:spcPts val="1600"/>
                </a:spcAft>
                <a:buClr>
                  <a:srgbClr val="000000"/>
                </a:buClr>
                <a:buFont typeface="Arial"/>
                <a:buNone/>
              </a:pPr>
              <a:r>
                <a:rPr lang="pt-PT" sz="2000" b="1" kern="0" dirty="0">
                  <a:solidFill>
                    <a:srgbClr val="35535B"/>
                  </a:solidFill>
                  <a:ea typeface="Montserrat"/>
                  <a:cs typeface="Montserrat"/>
                  <a:sym typeface="Montserrat"/>
                </a:rPr>
                <a:t>RECURSOS</a:t>
              </a:r>
            </a:p>
          </p:txBody>
        </p:sp>
        <p:sp>
          <p:nvSpPr>
            <p:cNvPr id="17" name="Google Shape;355;p34">
              <a:extLst>
                <a:ext uri="{FF2B5EF4-FFF2-40B4-BE49-F238E27FC236}">
                  <a16:creationId xmlns:a16="http://schemas.microsoft.com/office/drawing/2014/main" id="{AEC89880-D343-DD51-05D9-8C43789996B5}"/>
                </a:ext>
              </a:extLst>
            </p:cNvPr>
            <p:cNvSpPr/>
            <p:nvPr/>
          </p:nvSpPr>
          <p:spPr>
            <a:xfrm flipH="1">
              <a:off x="4538394" y="2269867"/>
              <a:ext cx="2136300" cy="1401000"/>
            </a:xfrm>
            <a:prstGeom prst="roundRect">
              <a:avLst>
                <a:gd name="adj" fmla="val 48159"/>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 name="Google Shape;356;p34">
              <a:extLst>
                <a:ext uri="{FF2B5EF4-FFF2-40B4-BE49-F238E27FC236}">
                  <a16:creationId xmlns:a16="http://schemas.microsoft.com/office/drawing/2014/main" id="{CFC35DE0-5214-C15D-6066-40E91ED89766}"/>
                </a:ext>
              </a:extLst>
            </p:cNvPr>
            <p:cNvGrpSpPr/>
            <p:nvPr/>
          </p:nvGrpSpPr>
          <p:grpSpPr>
            <a:xfrm>
              <a:off x="5258553" y="2622406"/>
              <a:ext cx="695982" cy="695922"/>
              <a:chOff x="2037825" y="3254050"/>
              <a:chExt cx="296175" cy="296175"/>
            </a:xfrm>
          </p:grpSpPr>
          <p:sp>
            <p:nvSpPr>
              <p:cNvPr id="19" name="Google Shape;357;p34">
                <a:extLst>
                  <a:ext uri="{FF2B5EF4-FFF2-40B4-BE49-F238E27FC236}">
                    <a16:creationId xmlns:a16="http://schemas.microsoft.com/office/drawing/2014/main" id="{18E9616B-7ACC-3C7D-8B6B-4D3B61654021}"/>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58;p34">
                <a:extLst>
                  <a:ext uri="{FF2B5EF4-FFF2-40B4-BE49-F238E27FC236}">
                    <a16:creationId xmlns:a16="http://schemas.microsoft.com/office/drawing/2014/main" id="{6342D37A-3313-6311-8014-EB082887AAF8}"/>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59;p34">
                <a:extLst>
                  <a:ext uri="{FF2B5EF4-FFF2-40B4-BE49-F238E27FC236}">
                    <a16:creationId xmlns:a16="http://schemas.microsoft.com/office/drawing/2014/main" id="{899FFF62-41F7-2591-968E-3CBB28AA6F08}"/>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60;p34">
                <a:extLst>
                  <a:ext uri="{FF2B5EF4-FFF2-40B4-BE49-F238E27FC236}">
                    <a16:creationId xmlns:a16="http://schemas.microsoft.com/office/drawing/2014/main" id="{5FD07679-2E66-E750-B268-ED7FC8BE508D}"/>
                  </a:ext>
                </a:extLst>
              </p:cNvPr>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61;p34">
                <a:extLst>
                  <a:ext uri="{FF2B5EF4-FFF2-40B4-BE49-F238E27FC236}">
                    <a16:creationId xmlns:a16="http://schemas.microsoft.com/office/drawing/2014/main" id="{0065BA23-9DF4-8E3C-36FD-03CA77AD9DE6}"/>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2;p34">
                <a:extLst>
                  <a:ext uri="{FF2B5EF4-FFF2-40B4-BE49-F238E27FC236}">
                    <a16:creationId xmlns:a16="http://schemas.microsoft.com/office/drawing/2014/main" id="{98D13FEF-ADA9-F759-A1D9-A7FD82045055}"/>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6" name="Conexão reta 5">
              <a:extLst>
                <a:ext uri="{FF2B5EF4-FFF2-40B4-BE49-F238E27FC236}">
                  <a16:creationId xmlns:a16="http://schemas.microsoft.com/office/drawing/2014/main" id="{D1A0BCDC-E9A9-C3B0-85D5-A8BFCFEB7724}"/>
                </a:ext>
              </a:extLst>
            </p:cNvPr>
            <p:cNvCxnSpPr>
              <a:cxnSpLocks/>
            </p:cNvCxnSpPr>
            <p:nvPr/>
          </p:nvCxnSpPr>
          <p:spPr>
            <a:xfrm flipH="1">
              <a:off x="3905250" y="2956915"/>
              <a:ext cx="633144" cy="0"/>
            </a:xfrm>
            <a:prstGeom prst="line">
              <a:avLst/>
            </a:prstGeom>
            <a:noFill/>
            <a:ln w="28575" cap="flat" cmpd="sng">
              <a:solidFill>
                <a:srgbClr val="E14D4D"/>
              </a:solidFill>
              <a:prstDash val="solid"/>
              <a:round/>
              <a:headEnd type="none" w="med" len="med"/>
              <a:tailEnd type="none" w="med" len="med"/>
            </a:ln>
          </p:spPr>
        </p:cxnSp>
        <p:cxnSp>
          <p:nvCxnSpPr>
            <p:cNvPr id="30" name="Conexão reta 29">
              <a:extLst>
                <a:ext uri="{FF2B5EF4-FFF2-40B4-BE49-F238E27FC236}">
                  <a16:creationId xmlns:a16="http://schemas.microsoft.com/office/drawing/2014/main" id="{074DDC3A-EC81-E017-71DF-A211ADB92C1E}"/>
                </a:ext>
              </a:extLst>
            </p:cNvPr>
            <p:cNvCxnSpPr>
              <a:cxnSpLocks/>
            </p:cNvCxnSpPr>
            <p:nvPr/>
          </p:nvCxnSpPr>
          <p:spPr>
            <a:xfrm flipH="1">
              <a:off x="6674694" y="2970368"/>
              <a:ext cx="633144" cy="0"/>
            </a:xfrm>
            <a:prstGeom prst="line">
              <a:avLst/>
            </a:prstGeom>
            <a:noFill/>
            <a:ln w="28575" cap="flat" cmpd="sng">
              <a:solidFill>
                <a:srgbClr val="E14D4D"/>
              </a:solidFill>
              <a:prstDash val="solid"/>
              <a:round/>
              <a:headEnd type="none" w="med" len="med"/>
              <a:tailEnd type="none" w="med" len="med"/>
            </a:ln>
          </p:spPr>
        </p:cxnSp>
        <p:sp>
          <p:nvSpPr>
            <p:cNvPr id="31" name="Google Shape;349;p34">
              <a:extLst>
                <a:ext uri="{FF2B5EF4-FFF2-40B4-BE49-F238E27FC236}">
                  <a16:creationId xmlns:a16="http://schemas.microsoft.com/office/drawing/2014/main" id="{87C7B9BD-DA53-BF34-3F8D-D74F09F8956B}"/>
                </a:ext>
              </a:extLst>
            </p:cNvPr>
            <p:cNvSpPr txBox="1"/>
            <p:nvPr/>
          </p:nvSpPr>
          <p:spPr>
            <a:xfrm flipH="1">
              <a:off x="7307838" y="2577037"/>
              <a:ext cx="2136299" cy="485530"/>
            </a:xfrm>
            <a:prstGeom prst="rect">
              <a:avLst/>
            </a:prstGeom>
            <a:noFill/>
            <a:ln>
              <a:noFill/>
            </a:ln>
          </p:spPr>
          <p:txBody>
            <a:bodyPr spcFirstLastPara="1" wrap="square" lIns="91425" tIns="91425" rIns="91425" bIns="91425" anchor="t" anchorCtr="0">
              <a:noAutofit/>
            </a:bodyPr>
            <a:lstStyle/>
            <a:p>
              <a:pPr>
                <a:spcAft>
                  <a:spcPts val="1600"/>
                </a:spcAft>
                <a:buClr>
                  <a:srgbClr val="000000"/>
                </a:buClr>
                <a:buFont typeface="Arial"/>
                <a:buNone/>
              </a:pPr>
              <a:r>
                <a:rPr lang="pt-PT" sz="2000" b="1" kern="0" dirty="0">
                  <a:solidFill>
                    <a:srgbClr val="35535B"/>
                  </a:solidFill>
                  <a:ea typeface="Montserrat"/>
                  <a:cs typeface="Montserrat"/>
                  <a:sym typeface="Montserrat"/>
                </a:rPr>
                <a:t>CUIDADOS DE PROXIMIDADE</a:t>
              </a:r>
            </a:p>
          </p:txBody>
        </p:sp>
        <p:cxnSp>
          <p:nvCxnSpPr>
            <p:cNvPr id="33" name="Conexão reta 32">
              <a:extLst>
                <a:ext uri="{FF2B5EF4-FFF2-40B4-BE49-F238E27FC236}">
                  <a16:creationId xmlns:a16="http://schemas.microsoft.com/office/drawing/2014/main" id="{F3FDD0EE-8866-362A-8212-7641C984D164}"/>
                </a:ext>
              </a:extLst>
            </p:cNvPr>
            <p:cNvCxnSpPr/>
            <p:nvPr/>
          </p:nvCxnSpPr>
          <p:spPr>
            <a:xfrm>
              <a:off x="2402545" y="873320"/>
              <a:ext cx="0" cy="4105275"/>
            </a:xfrm>
            <a:prstGeom prst="line">
              <a:avLst/>
            </a:prstGeom>
            <a:noFill/>
            <a:ln w="28575" cap="flat" cmpd="sng">
              <a:solidFill>
                <a:srgbClr val="E14D4D"/>
              </a:solidFill>
              <a:prstDash val="solid"/>
              <a:round/>
              <a:headEnd type="none" w="med" len="med"/>
              <a:tailEnd type="none" w="med" len="med"/>
            </a:ln>
          </p:spPr>
        </p:cxnSp>
        <p:cxnSp>
          <p:nvCxnSpPr>
            <p:cNvPr id="34" name="Conexão reta 33">
              <a:extLst>
                <a:ext uri="{FF2B5EF4-FFF2-40B4-BE49-F238E27FC236}">
                  <a16:creationId xmlns:a16="http://schemas.microsoft.com/office/drawing/2014/main" id="{D071B84A-F576-D109-1221-FB58FF050395}"/>
                </a:ext>
              </a:extLst>
            </p:cNvPr>
            <p:cNvCxnSpPr/>
            <p:nvPr/>
          </p:nvCxnSpPr>
          <p:spPr>
            <a:xfrm>
              <a:off x="9191625" y="917730"/>
              <a:ext cx="0" cy="4105275"/>
            </a:xfrm>
            <a:prstGeom prst="line">
              <a:avLst/>
            </a:prstGeom>
            <a:noFill/>
            <a:ln w="28575" cap="flat" cmpd="sng">
              <a:solidFill>
                <a:srgbClr val="E14D4D"/>
              </a:solidFill>
              <a:prstDash val="solid"/>
              <a:round/>
              <a:headEnd type="none" w="med" len="med"/>
              <a:tailEnd type="none" w="med" len="med"/>
            </a:ln>
          </p:spPr>
        </p:cxnSp>
      </p:grpSp>
      <p:sp>
        <p:nvSpPr>
          <p:cNvPr id="36" name="Google Shape;349;p34">
            <a:extLst>
              <a:ext uri="{FF2B5EF4-FFF2-40B4-BE49-F238E27FC236}">
                <a16:creationId xmlns:a16="http://schemas.microsoft.com/office/drawing/2014/main" id="{9B209742-FC5E-6FD4-3B19-D9C1FF0FB863}"/>
              </a:ext>
            </a:extLst>
          </p:cNvPr>
          <p:cNvSpPr txBox="1"/>
          <p:nvPr/>
        </p:nvSpPr>
        <p:spPr>
          <a:xfrm flipH="1">
            <a:off x="254089" y="1256518"/>
            <a:ext cx="2402545" cy="485530"/>
          </a:xfrm>
          <a:prstGeom prst="rect">
            <a:avLst/>
          </a:prstGeom>
          <a:noFill/>
          <a:ln>
            <a:noFill/>
          </a:ln>
        </p:spPr>
        <p:txBody>
          <a:bodyPr spcFirstLastPara="1" wrap="square" lIns="91425" tIns="91425" rIns="91425" bIns="91425" anchor="t" anchorCtr="0">
            <a:noAutofit/>
          </a:bodyPr>
          <a:lstStyle/>
          <a:p>
            <a:pPr>
              <a:spcAft>
                <a:spcPts val="1600"/>
              </a:spcAft>
              <a:buClr>
                <a:srgbClr val="000000"/>
              </a:buClr>
              <a:buFont typeface="Arial"/>
              <a:buNone/>
            </a:pPr>
            <a:r>
              <a:rPr lang="pt-PT" sz="1600" b="1" kern="0" dirty="0">
                <a:solidFill>
                  <a:srgbClr val="35535B"/>
                </a:solidFill>
                <a:ea typeface="Montserrat"/>
                <a:cs typeface="Montserrat"/>
                <a:sym typeface="Montserrat"/>
              </a:rPr>
              <a:t>PROFISSIONAIS E SNS</a:t>
            </a:r>
          </a:p>
        </p:txBody>
      </p:sp>
      <p:sp>
        <p:nvSpPr>
          <p:cNvPr id="37" name="Google Shape;349;p34">
            <a:extLst>
              <a:ext uri="{FF2B5EF4-FFF2-40B4-BE49-F238E27FC236}">
                <a16:creationId xmlns:a16="http://schemas.microsoft.com/office/drawing/2014/main" id="{B9803835-9D1A-1807-6D61-DC9C2DA9E9C5}"/>
              </a:ext>
            </a:extLst>
          </p:cNvPr>
          <p:cNvSpPr txBox="1"/>
          <p:nvPr/>
        </p:nvSpPr>
        <p:spPr>
          <a:xfrm flipH="1">
            <a:off x="435064" y="1996510"/>
            <a:ext cx="2402545" cy="485530"/>
          </a:xfrm>
          <a:prstGeom prst="rect">
            <a:avLst/>
          </a:prstGeom>
          <a:noFill/>
          <a:ln>
            <a:noFill/>
          </a:ln>
        </p:spPr>
        <p:txBody>
          <a:bodyPr spcFirstLastPara="1" wrap="square" lIns="91425" tIns="91425" rIns="91425" bIns="91425" anchor="t" anchorCtr="0">
            <a:noAutofit/>
          </a:bodyPr>
          <a:lstStyle/>
          <a:p>
            <a:pPr>
              <a:spcAft>
                <a:spcPts val="1600"/>
              </a:spcAft>
              <a:buClr>
                <a:srgbClr val="000000"/>
              </a:buClr>
              <a:buFont typeface="Arial"/>
              <a:buNone/>
            </a:pPr>
            <a:r>
              <a:rPr lang="pt-PT" sz="1600" b="1" kern="0" dirty="0">
                <a:solidFill>
                  <a:srgbClr val="35535B"/>
                </a:solidFill>
                <a:ea typeface="Montserrat"/>
                <a:cs typeface="Montserrat"/>
                <a:sym typeface="Montserrat"/>
              </a:rPr>
              <a:t>FINANCIAMENTO</a:t>
            </a:r>
          </a:p>
        </p:txBody>
      </p:sp>
      <p:sp>
        <p:nvSpPr>
          <p:cNvPr id="38" name="Google Shape;349;p34">
            <a:extLst>
              <a:ext uri="{FF2B5EF4-FFF2-40B4-BE49-F238E27FC236}">
                <a16:creationId xmlns:a16="http://schemas.microsoft.com/office/drawing/2014/main" id="{E5B6D9C2-8E91-2DE3-1716-2D247703D1D4}"/>
              </a:ext>
            </a:extLst>
          </p:cNvPr>
          <p:cNvSpPr txBox="1"/>
          <p:nvPr/>
        </p:nvSpPr>
        <p:spPr>
          <a:xfrm flipH="1">
            <a:off x="399168" y="2736502"/>
            <a:ext cx="2402545" cy="485530"/>
          </a:xfrm>
          <a:prstGeom prst="rect">
            <a:avLst/>
          </a:prstGeom>
          <a:noFill/>
          <a:ln>
            <a:noFill/>
          </a:ln>
        </p:spPr>
        <p:txBody>
          <a:bodyPr spcFirstLastPara="1" wrap="square" lIns="91425" tIns="91425" rIns="91425" bIns="91425" anchor="t" anchorCtr="0">
            <a:noAutofit/>
          </a:bodyPr>
          <a:lstStyle/>
          <a:p>
            <a:pPr>
              <a:spcAft>
                <a:spcPts val="1600"/>
              </a:spcAft>
              <a:buClr>
                <a:srgbClr val="000000"/>
              </a:buClr>
              <a:buFont typeface="Arial"/>
              <a:buNone/>
            </a:pPr>
            <a:r>
              <a:rPr lang="pt-PT" sz="1600" b="1" kern="0" dirty="0">
                <a:solidFill>
                  <a:srgbClr val="35535B"/>
                </a:solidFill>
                <a:ea typeface="Montserrat"/>
                <a:cs typeface="Montserrat"/>
                <a:sym typeface="Montserrat"/>
              </a:rPr>
              <a:t>PLANO PLURIANUAL</a:t>
            </a:r>
          </a:p>
        </p:txBody>
      </p:sp>
      <p:sp>
        <p:nvSpPr>
          <p:cNvPr id="39" name="Google Shape;349;p34">
            <a:extLst>
              <a:ext uri="{FF2B5EF4-FFF2-40B4-BE49-F238E27FC236}">
                <a16:creationId xmlns:a16="http://schemas.microsoft.com/office/drawing/2014/main" id="{C7EE2BEA-53BC-A6B0-2F81-9F6FCF5434C9}"/>
              </a:ext>
            </a:extLst>
          </p:cNvPr>
          <p:cNvSpPr txBox="1"/>
          <p:nvPr/>
        </p:nvSpPr>
        <p:spPr>
          <a:xfrm flipH="1">
            <a:off x="273138" y="3476494"/>
            <a:ext cx="2402545" cy="485530"/>
          </a:xfrm>
          <a:prstGeom prst="rect">
            <a:avLst/>
          </a:prstGeom>
          <a:noFill/>
          <a:ln>
            <a:noFill/>
          </a:ln>
        </p:spPr>
        <p:txBody>
          <a:bodyPr spcFirstLastPara="1" wrap="square" lIns="91425" tIns="91425" rIns="91425" bIns="91425" anchor="t" anchorCtr="0">
            <a:noAutofit/>
          </a:bodyPr>
          <a:lstStyle/>
          <a:p>
            <a:pPr algn="ctr">
              <a:spcAft>
                <a:spcPts val="1600"/>
              </a:spcAft>
              <a:buClr>
                <a:srgbClr val="000000"/>
              </a:buClr>
              <a:buFont typeface="Arial"/>
              <a:buNone/>
            </a:pPr>
            <a:r>
              <a:rPr lang="pt-PT" sz="1600" b="1" kern="0" dirty="0">
                <a:solidFill>
                  <a:srgbClr val="35535B"/>
                </a:solidFill>
                <a:ea typeface="Montserrat"/>
                <a:cs typeface="Montserrat"/>
                <a:sym typeface="Montserrat"/>
              </a:rPr>
              <a:t>QGR/PDO</a:t>
            </a:r>
          </a:p>
        </p:txBody>
      </p:sp>
      <p:sp>
        <p:nvSpPr>
          <p:cNvPr id="41" name="Google Shape;349;p34">
            <a:extLst>
              <a:ext uri="{FF2B5EF4-FFF2-40B4-BE49-F238E27FC236}">
                <a16:creationId xmlns:a16="http://schemas.microsoft.com/office/drawing/2014/main" id="{A130126E-83B0-9743-CD9A-4923C714B0F7}"/>
              </a:ext>
            </a:extLst>
          </p:cNvPr>
          <p:cNvSpPr txBox="1"/>
          <p:nvPr/>
        </p:nvSpPr>
        <p:spPr>
          <a:xfrm flipH="1">
            <a:off x="109015" y="4216486"/>
            <a:ext cx="2547619" cy="485530"/>
          </a:xfrm>
          <a:prstGeom prst="rect">
            <a:avLst/>
          </a:prstGeom>
          <a:noFill/>
          <a:ln>
            <a:noFill/>
          </a:ln>
        </p:spPr>
        <p:txBody>
          <a:bodyPr spcFirstLastPara="1" wrap="square" lIns="91425" tIns="91425" rIns="91425" bIns="91425" anchor="t" anchorCtr="0">
            <a:noAutofit/>
          </a:bodyPr>
          <a:lstStyle/>
          <a:p>
            <a:pPr algn="ctr">
              <a:spcAft>
                <a:spcPts val="1600"/>
              </a:spcAft>
              <a:buClr>
                <a:srgbClr val="000000"/>
              </a:buClr>
              <a:buFont typeface="Arial"/>
              <a:buNone/>
            </a:pPr>
            <a:r>
              <a:rPr lang="pt-PT" sz="1400" b="1" kern="0" dirty="0">
                <a:solidFill>
                  <a:srgbClr val="35535B"/>
                </a:solidFill>
                <a:ea typeface="Montserrat"/>
                <a:cs typeface="Montserrat"/>
                <a:sym typeface="Montserrat"/>
              </a:rPr>
              <a:t>SISTEMAS DE INFORMAÇÃO</a:t>
            </a:r>
          </a:p>
        </p:txBody>
      </p:sp>
      <p:sp>
        <p:nvSpPr>
          <p:cNvPr id="42" name="Google Shape;349;p34">
            <a:extLst>
              <a:ext uri="{FF2B5EF4-FFF2-40B4-BE49-F238E27FC236}">
                <a16:creationId xmlns:a16="http://schemas.microsoft.com/office/drawing/2014/main" id="{56EB0512-EC22-43E6-687F-B076C074E9BE}"/>
              </a:ext>
            </a:extLst>
          </p:cNvPr>
          <p:cNvSpPr txBox="1"/>
          <p:nvPr/>
        </p:nvSpPr>
        <p:spPr>
          <a:xfrm flipH="1">
            <a:off x="9432088" y="1489265"/>
            <a:ext cx="2402545" cy="485530"/>
          </a:xfrm>
          <a:prstGeom prst="rect">
            <a:avLst/>
          </a:prstGeom>
          <a:noFill/>
          <a:ln>
            <a:noFill/>
          </a:ln>
        </p:spPr>
        <p:txBody>
          <a:bodyPr spcFirstLastPara="1" wrap="square" lIns="91425" tIns="91425" rIns="91425" bIns="91425" anchor="t" anchorCtr="0">
            <a:noAutofit/>
          </a:bodyPr>
          <a:lstStyle/>
          <a:p>
            <a:pPr algn="ctr">
              <a:spcAft>
                <a:spcPts val="1600"/>
              </a:spcAft>
              <a:buClr>
                <a:srgbClr val="000000"/>
              </a:buClr>
              <a:buFont typeface="Arial"/>
              <a:buNone/>
            </a:pPr>
            <a:r>
              <a:rPr lang="pt-PT" sz="1600" b="1" kern="0" dirty="0">
                <a:solidFill>
                  <a:srgbClr val="35535B"/>
                </a:solidFill>
                <a:ea typeface="Montserrat"/>
                <a:cs typeface="Montserrat"/>
                <a:sym typeface="Montserrat"/>
              </a:rPr>
              <a:t>CAC</a:t>
            </a:r>
          </a:p>
        </p:txBody>
      </p:sp>
      <p:sp>
        <p:nvSpPr>
          <p:cNvPr id="43" name="Google Shape;349;p34">
            <a:extLst>
              <a:ext uri="{FF2B5EF4-FFF2-40B4-BE49-F238E27FC236}">
                <a16:creationId xmlns:a16="http://schemas.microsoft.com/office/drawing/2014/main" id="{4EB6BD58-B989-12EA-897C-703228F5F894}"/>
              </a:ext>
            </a:extLst>
          </p:cNvPr>
          <p:cNvSpPr txBox="1"/>
          <p:nvPr/>
        </p:nvSpPr>
        <p:spPr>
          <a:xfrm flipH="1">
            <a:off x="9445713" y="2151427"/>
            <a:ext cx="2402545" cy="485530"/>
          </a:xfrm>
          <a:prstGeom prst="rect">
            <a:avLst/>
          </a:prstGeom>
          <a:noFill/>
          <a:ln>
            <a:noFill/>
          </a:ln>
        </p:spPr>
        <p:txBody>
          <a:bodyPr spcFirstLastPara="1" wrap="square" lIns="91425" tIns="91425" rIns="91425" bIns="91425" anchor="t" anchorCtr="0">
            <a:noAutofit/>
          </a:bodyPr>
          <a:lstStyle/>
          <a:p>
            <a:pPr algn="ctr">
              <a:spcAft>
                <a:spcPts val="1600"/>
              </a:spcAft>
              <a:buClr>
                <a:srgbClr val="000000"/>
              </a:buClr>
              <a:buFont typeface="Arial"/>
              <a:buNone/>
            </a:pPr>
            <a:r>
              <a:rPr lang="pt-PT" sz="1600" b="1" kern="0" dirty="0">
                <a:solidFill>
                  <a:srgbClr val="35535B"/>
                </a:solidFill>
                <a:ea typeface="Montserrat"/>
                <a:cs typeface="Montserrat"/>
                <a:sym typeface="Montserrat"/>
              </a:rPr>
              <a:t>USF-C</a:t>
            </a:r>
          </a:p>
        </p:txBody>
      </p:sp>
      <p:sp>
        <p:nvSpPr>
          <p:cNvPr id="44" name="Google Shape;349;p34">
            <a:extLst>
              <a:ext uri="{FF2B5EF4-FFF2-40B4-BE49-F238E27FC236}">
                <a16:creationId xmlns:a16="http://schemas.microsoft.com/office/drawing/2014/main" id="{3138C7BA-3C4A-2523-7ACC-4EF9C1909FFE}"/>
              </a:ext>
            </a:extLst>
          </p:cNvPr>
          <p:cNvSpPr txBox="1"/>
          <p:nvPr/>
        </p:nvSpPr>
        <p:spPr>
          <a:xfrm flipH="1">
            <a:off x="9432086" y="2813588"/>
            <a:ext cx="2626603" cy="485530"/>
          </a:xfrm>
          <a:prstGeom prst="rect">
            <a:avLst/>
          </a:prstGeom>
          <a:noFill/>
          <a:ln>
            <a:noFill/>
          </a:ln>
        </p:spPr>
        <p:txBody>
          <a:bodyPr spcFirstLastPara="1" wrap="square" lIns="91425" tIns="91425" rIns="91425" bIns="91425" anchor="t" anchorCtr="0">
            <a:noAutofit/>
          </a:bodyPr>
          <a:lstStyle/>
          <a:p>
            <a:pPr algn="ctr">
              <a:spcAft>
                <a:spcPts val="1600"/>
              </a:spcAft>
              <a:buClr>
                <a:srgbClr val="000000"/>
              </a:buClr>
              <a:buFont typeface="Arial"/>
              <a:buNone/>
            </a:pPr>
            <a:r>
              <a:rPr lang="pt-PT" sz="1600" b="1" kern="0" dirty="0">
                <a:solidFill>
                  <a:srgbClr val="35535B"/>
                </a:solidFill>
                <a:ea typeface="Montserrat"/>
                <a:cs typeface="Montserrat"/>
                <a:sym typeface="Montserrat"/>
              </a:rPr>
              <a:t>INTEGRAÇÃO CUIDADOS</a:t>
            </a:r>
          </a:p>
        </p:txBody>
      </p:sp>
      <p:sp>
        <p:nvSpPr>
          <p:cNvPr id="45" name="Google Shape;349;p34">
            <a:extLst>
              <a:ext uri="{FF2B5EF4-FFF2-40B4-BE49-F238E27FC236}">
                <a16:creationId xmlns:a16="http://schemas.microsoft.com/office/drawing/2014/main" id="{01BC1CBA-2640-F2D9-D281-C66BE0E7CC19}"/>
              </a:ext>
            </a:extLst>
          </p:cNvPr>
          <p:cNvSpPr txBox="1"/>
          <p:nvPr/>
        </p:nvSpPr>
        <p:spPr>
          <a:xfrm flipH="1">
            <a:off x="9445713" y="3475749"/>
            <a:ext cx="2626603" cy="485530"/>
          </a:xfrm>
          <a:prstGeom prst="rect">
            <a:avLst/>
          </a:prstGeom>
          <a:noFill/>
          <a:ln>
            <a:noFill/>
          </a:ln>
        </p:spPr>
        <p:txBody>
          <a:bodyPr spcFirstLastPara="1" wrap="square" lIns="91425" tIns="91425" rIns="91425" bIns="91425" anchor="t" anchorCtr="0">
            <a:noAutofit/>
          </a:bodyPr>
          <a:lstStyle/>
          <a:p>
            <a:pPr algn="ctr">
              <a:spcAft>
                <a:spcPts val="1600"/>
              </a:spcAft>
              <a:buClr>
                <a:srgbClr val="000000"/>
              </a:buClr>
              <a:buFont typeface="Arial"/>
              <a:buNone/>
            </a:pPr>
            <a:r>
              <a:rPr lang="pt-PT" sz="1600" b="1" kern="0" dirty="0">
                <a:solidFill>
                  <a:srgbClr val="35535B"/>
                </a:solidFill>
                <a:ea typeface="Montserrat"/>
                <a:cs typeface="Montserrat"/>
                <a:sym typeface="Montserrat"/>
              </a:rPr>
              <a:t>LINHA SNS24</a:t>
            </a:r>
          </a:p>
        </p:txBody>
      </p:sp>
      <p:sp>
        <p:nvSpPr>
          <p:cNvPr id="46" name="Google Shape;349;p34">
            <a:extLst>
              <a:ext uri="{FF2B5EF4-FFF2-40B4-BE49-F238E27FC236}">
                <a16:creationId xmlns:a16="http://schemas.microsoft.com/office/drawing/2014/main" id="{0624DEBA-2FAB-A6B8-F8B1-D9452276454A}"/>
              </a:ext>
            </a:extLst>
          </p:cNvPr>
          <p:cNvSpPr txBox="1"/>
          <p:nvPr/>
        </p:nvSpPr>
        <p:spPr>
          <a:xfrm flipH="1">
            <a:off x="9445713" y="4137911"/>
            <a:ext cx="2626603" cy="485530"/>
          </a:xfrm>
          <a:prstGeom prst="rect">
            <a:avLst/>
          </a:prstGeom>
          <a:noFill/>
          <a:ln>
            <a:noFill/>
          </a:ln>
        </p:spPr>
        <p:txBody>
          <a:bodyPr spcFirstLastPara="1" wrap="square" lIns="91425" tIns="91425" rIns="91425" bIns="91425" anchor="t" anchorCtr="0">
            <a:noAutofit/>
          </a:bodyPr>
          <a:lstStyle/>
          <a:p>
            <a:pPr algn="ctr">
              <a:spcAft>
                <a:spcPts val="1600"/>
              </a:spcAft>
              <a:buClr>
                <a:srgbClr val="000000"/>
              </a:buClr>
              <a:buFont typeface="Arial"/>
              <a:buNone/>
            </a:pPr>
            <a:r>
              <a:rPr lang="pt-PT" sz="1600" b="1" kern="0" dirty="0">
                <a:solidFill>
                  <a:srgbClr val="35535B"/>
                </a:solidFill>
                <a:ea typeface="Montserrat"/>
                <a:cs typeface="Montserrat"/>
                <a:sym typeface="Montserrat"/>
              </a:rPr>
              <a:t>ECCI</a:t>
            </a:r>
          </a:p>
        </p:txBody>
      </p:sp>
    </p:spTree>
    <p:extLst>
      <p:ext uri="{BB962C8B-B14F-4D97-AF65-F5344CB8AC3E}">
        <p14:creationId xmlns:p14="http://schemas.microsoft.com/office/powerpoint/2010/main" val="16803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1000"/>
                                        <p:tgtEl>
                                          <p:spTgt spid="46"/>
                                        </p:tgtEl>
                                      </p:cBhvr>
                                    </p:animEffect>
                                    <p:anim calcmode="lin" valueType="num">
                                      <p:cBhvr>
                                        <p:cTn id="55" dur="1000" fill="hold"/>
                                        <p:tgtEl>
                                          <p:spTgt spid="46"/>
                                        </p:tgtEl>
                                        <p:attrNameLst>
                                          <p:attrName>ppt_x</p:attrName>
                                        </p:attrNameLst>
                                      </p:cBhvr>
                                      <p:tavLst>
                                        <p:tav tm="0">
                                          <p:val>
                                            <p:strVal val="#ppt_x"/>
                                          </p:val>
                                        </p:tav>
                                        <p:tav tm="100000">
                                          <p:val>
                                            <p:strVal val="#ppt_x"/>
                                          </p:val>
                                        </p:tav>
                                      </p:tavLst>
                                    </p:anim>
                                    <p:anim calcmode="lin" valueType="num">
                                      <p:cBhvr>
                                        <p:cTn id="5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1" grpId="0"/>
      <p:bldP spid="42" grpId="0"/>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0F068-1839-0732-28E3-DFC8EABF447A}"/>
            </a:ext>
          </a:extLst>
        </p:cNvPr>
        <p:cNvGrpSpPr/>
        <p:nvPr/>
      </p:nvGrpSpPr>
      <p:grpSpPr>
        <a:xfrm>
          <a:off x="0" y="0"/>
          <a:ext cx="0" cy="0"/>
          <a:chOff x="0" y="0"/>
          <a:chExt cx="0" cy="0"/>
        </a:xfrm>
      </p:grpSpPr>
      <p:grpSp>
        <p:nvGrpSpPr>
          <p:cNvPr id="25" name="Agrupar 24">
            <a:extLst>
              <a:ext uri="{FF2B5EF4-FFF2-40B4-BE49-F238E27FC236}">
                <a16:creationId xmlns:a16="http://schemas.microsoft.com/office/drawing/2014/main" id="{B8F12CCA-AA3D-9945-62BC-120F2DE829A2}"/>
              </a:ext>
            </a:extLst>
          </p:cNvPr>
          <p:cNvGrpSpPr/>
          <p:nvPr/>
        </p:nvGrpSpPr>
        <p:grpSpPr>
          <a:xfrm>
            <a:off x="10279464" y="5994089"/>
            <a:ext cx="1829541" cy="810059"/>
            <a:chOff x="401934" y="97065"/>
            <a:chExt cx="3415601" cy="1560914"/>
          </a:xfrm>
        </p:grpSpPr>
        <p:pic>
          <p:nvPicPr>
            <p:cNvPr id="26" name="Imagem 25" descr="Uma imagem com círculo&#10;&#10;Descrição gerada automaticamente">
              <a:extLst>
                <a:ext uri="{FF2B5EF4-FFF2-40B4-BE49-F238E27FC236}">
                  <a16:creationId xmlns:a16="http://schemas.microsoft.com/office/drawing/2014/main" id="{F4BEF0C7-27FF-C85B-C22C-877C5C565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27" name="Imagem 26" descr="Uma imagem com texto, Tipo de letra, Gráficos, design gráfico&#10;&#10;Descrição gerada automaticamente">
              <a:extLst>
                <a:ext uri="{FF2B5EF4-FFF2-40B4-BE49-F238E27FC236}">
                  <a16:creationId xmlns:a16="http://schemas.microsoft.com/office/drawing/2014/main" id="{A1066A10-F84A-5CB7-0B70-DF43E0E8F93E}"/>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grpSp>
        <p:nvGrpSpPr>
          <p:cNvPr id="35" name="Agrupar 34">
            <a:extLst>
              <a:ext uri="{FF2B5EF4-FFF2-40B4-BE49-F238E27FC236}">
                <a16:creationId xmlns:a16="http://schemas.microsoft.com/office/drawing/2014/main" id="{7ED3143A-ABA8-51AB-14AA-457E1B10F11E}"/>
              </a:ext>
            </a:extLst>
          </p:cNvPr>
          <p:cNvGrpSpPr/>
          <p:nvPr/>
        </p:nvGrpSpPr>
        <p:grpSpPr>
          <a:xfrm>
            <a:off x="2519938" y="354401"/>
            <a:ext cx="7041592" cy="1401000"/>
            <a:chOff x="2402545" y="2269867"/>
            <a:chExt cx="7041592" cy="1401000"/>
          </a:xfrm>
        </p:grpSpPr>
        <p:sp>
          <p:nvSpPr>
            <p:cNvPr id="11" name="Google Shape;349;p34">
              <a:extLst>
                <a:ext uri="{FF2B5EF4-FFF2-40B4-BE49-F238E27FC236}">
                  <a16:creationId xmlns:a16="http://schemas.microsoft.com/office/drawing/2014/main" id="{8EE934E5-9F9D-B871-56AC-AA67A373A6A6}"/>
                </a:ext>
              </a:extLst>
            </p:cNvPr>
            <p:cNvSpPr txBox="1"/>
            <p:nvPr/>
          </p:nvSpPr>
          <p:spPr>
            <a:xfrm flipH="1">
              <a:off x="2402545" y="2714150"/>
              <a:ext cx="1499063" cy="485530"/>
            </a:xfrm>
            <a:prstGeom prst="rect">
              <a:avLst/>
            </a:prstGeom>
            <a:noFill/>
            <a:ln>
              <a:noFill/>
            </a:ln>
          </p:spPr>
          <p:txBody>
            <a:bodyPr spcFirstLastPara="1" wrap="square" lIns="91425" tIns="91425" rIns="91425" bIns="91425" anchor="t" anchorCtr="0">
              <a:noAutofit/>
            </a:bodyPr>
            <a:lstStyle/>
            <a:p>
              <a:pPr>
                <a:spcAft>
                  <a:spcPts val="1600"/>
                </a:spcAft>
                <a:buClr>
                  <a:srgbClr val="000000"/>
                </a:buClr>
                <a:buFont typeface="Arial"/>
                <a:buNone/>
              </a:pPr>
              <a:r>
                <a:rPr lang="pt-PT" sz="2000" b="1" kern="0" dirty="0">
                  <a:solidFill>
                    <a:srgbClr val="35535B"/>
                  </a:solidFill>
                  <a:ea typeface="Montserrat"/>
                  <a:cs typeface="Montserrat"/>
                  <a:sym typeface="Montserrat"/>
                </a:rPr>
                <a:t>RECURSOS</a:t>
              </a:r>
            </a:p>
          </p:txBody>
        </p:sp>
        <p:sp>
          <p:nvSpPr>
            <p:cNvPr id="17" name="Google Shape;355;p34">
              <a:extLst>
                <a:ext uri="{FF2B5EF4-FFF2-40B4-BE49-F238E27FC236}">
                  <a16:creationId xmlns:a16="http://schemas.microsoft.com/office/drawing/2014/main" id="{5344508E-06B4-899D-06CF-2F9839F0D2EB}"/>
                </a:ext>
              </a:extLst>
            </p:cNvPr>
            <p:cNvSpPr/>
            <p:nvPr/>
          </p:nvSpPr>
          <p:spPr>
            <a:xfrm flipH="1">
              <a:off x="4538394" y="2269867"/>
              <a:ext cx="2136300" cy="1401000"/>
            </a:xfrm>
            <a:prstGeom prst="roundRect">
              <a:avLst>
                <a:gd name="adj" fmla="val 48159"/>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 name="Google Shape;356;p34">
              <a:extLst>
                <a:ext uri="{FF2B5EF4-FFF2-40B4-BE49-F238E27FC236}">
                  <a16:creationId xmlns:a16="http://schemas.microsoft.com/office/drawing/2014/main" id="{62B299A1-21BA-6613-244B-459D0B05366F}"/>
                </a:ext>
              </a:extLst>
            </p:cNvPr>
            <p:cNvGrpSpPr/>
            <p:nvPr/>
          </p:nvGrpSpPr>
          <p:grpSpPr>
            <a:xfrm>
              <a:off x="5258553" y="2622406"/>
              <a:ext cx="695982" cy="695922"/>
              <a:chOff x="2037825" y="3254050"/>
              <a:chExt cx="296175" cy="296175"/>
            </a:xfrm>
          </p:grpSpPr>
          <p:sp>
            <p:nvSpPr>
              <p:cNvPr id="19" name="Google Shape;357;p34">
                <a:extLst>
                  <a:ext uri="{FF2B5EF4-FFF2-40B4-BE49-F238E27FC236}">
                    <a16:creationId xmlns:a16="http://schemas.microsoft.com/office/drawing/2014/main" id="{F598F0CE-A20E-63F7-379E-C53F10712368}"/>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58;p34">
                <a:extLst>
                  <a:ext uri="{FF2B5EF4-FFF2-40B4-BE49-F238E27FC236}">
                    <a16:creationId xmlns:a16="http://schemas.microsoft.com/office/drawing/2014/main" id="{0061868C-14A2-1CCF-2430-235A026DF154}"/>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59;p34">
                <a:extLst>
                  <a:ext uri="{FF2B5EF4-FFF2-40B4-BE49-F238E27FC236}">
                    <a16:creationId xmlns:a16="http://schemas.microsoft.com/office/drawing/2014/main" id="{55A4BFE1-5454-8E40-1222-23B3D02F2B2B}"/>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60;p34">
                <a:extLst>
                  <a:ext uri="{FF2B5EF4-FFF2-40B4-BE49-F238E27FC236}">
                    <a16:creationId xmlns:a16="http://schemas.microsoft.com/office/drawing/2014/main" id="{3A74B2E3-D299-76B2-4EB6-0E8C1FF64890}"/>
                  </a:ext>
                </a:extLst>
              </p:cNvPr>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61;p34">
                <a:extLst>
                  <a:ext uri="{FF2B5EF4-FFF2-40B4-BE49-F238E27FC236}">
                    <a16:creationId xmlns:a16="http://schemas.microsoft.com/office/drawing/2014/main" id="{B5DE7B00-1414-C94C-9101-98F5618B3518}"/>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2;p34">
                <a:extLst>
                  <a:ext uri="{FF2B5EF4-FFF2-40B4-BE49-F238E27FC236}">
                    <a16:creationId xmlns:a16="http://schemas.microsoft.com/office/drawing/2014/main" id="{DD8BC64C-F46C-C210-F96C-A9CDF4D5D5AD}"/>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6" name="Conexão reta 5">
              <a:extLst>
                <a:ext uri="{FF2B5EF4-FFF2-40B4-BE49-F238E27FC236}">
                  <a16:creationId xmlns:a16="http://schemas.microsoft.com/office/drawing/2014/main" id="{177CFAC7-7F8E-B655-6752-77FF05ED6E07}"/>
                </a:ext>
              </a:extLst>
            </p:cNvPr>
            <p:cNvCxnSpPr>
              <a:cxnSpLocks/>
            </p:cNvCxnSpPr>
            <p:nvPr/>
          </p:nvCxnSpPr>
          <p:spPr>
            <a:xfrm flipH="1">
              <a:off x="3905250" y="2956915"/>
              <a:ext cx="633144" cy="0"/>
            </a:xfrm>
            <a:prstGeom prst="line">
              <a:avLst/>
            </a:prstGeom>
            <a:noFill/>
            <a:ln w="28575" cap="flat" cmpd="sng">
              <a:solidFill>
                <a:srgbClr val="E14D4D"/>
              </a:solidFill>
              <a:prstDash val="solid"/>
              <a:round/>
              <a:headEnd type="none" w="med" len="med"/>
              <a:tailEnd type="none" w="med" len="med"/>
            </a:ln>
          </p:spPr>
        </p:cxnSp>
        <p:cxnSp>
          <p:nvCxnSpPr>
            <p:cNvPr id="30" name="Conexão reta 29">
              <a:extLst>
                <a:ext uri="{FF2B5EF4-FFF2-40B4-BE49-F238E27FC236}">
                  <a16:creationId xmlns:a16="http://schemas.microsoft.com/office/drawing/2014/main" id="{F1FF76BE-13BC-4DF9-77F6-9C31AFCB5382}"/>
                </a:ext>
              </a:extLst>
            </p:cNvPr>
            <p:cNvCxnSpPr>
              <a:cxnSpLocks/>
            </p:cNvCxnSpPr>
            <p:nvPr/>
          </p:nvCxnSpPr>
          <p:spPr>
            <a:xfrm flipH="1">
              <a:off x="6674694" y="2970368"/>
              <a:ext cx="633144" cy="0"/>
            </a:xfrm>
            <a:prstGeom prst="line">
              <a:avLst/>
            </a:prstGeom>
            <a:noFill/>
            <a:ln w="28575" cap="flat" cmpd="sng">
              <a:solidFill>
                <a:srgbClr val="E14D4D"/>
              </a:solidFill>
              <a:prstDash val="solid"/>
              <a:round/>
              <a:headEnd type="none" w="med" len="med"/>
              <a:tailEnd type="none" w="med" len="med"/>
            </a:ln>
          </p:spPr>
        </p:cxnSp>
        <p:sp>
          <p:nvSpPr>
            <p:cNvPr id="31" name="Google Shape;349;p34">
              <a:extLst>
                <a:ext uri="{FF2B5EF4-FFF2-40B4-BE49-F238E27FC236}">
                  <a16:creationId xmlns:a16="http://schemas.microsoft.com/office/drawing/2014/main" id="{20E13678-0D08-83D2-308A-A765BE5CC7D0}"/>
                </a:ext>
              </a:extLst>
            </p:cNvPr>
            <p:cNvSpPr txBox="1"/>
            <p:nvPr/>
          </p:nvSpPr>
          <p:spPr>
            <a:xfrm flipH="1">
              <a:off x="7307838" y="2577037"/>
              <a:ext cx="2136299" cy="485530"/>
            </a:xfrm>
            <a:prstGeom prst="rect">
              <a:avLst/>
            </a:prstGeom>
            <a:noFill/>
            <a:ln>
              <a:noFill/>
            </a:ln>
          </p:spPr>
          <p:txBody>
            <a:bodyPr spcFirstLastPara="1" wrap="square" lIns="91425" tIns="91425" rIns="91425" bIns="91425" anchor="t" anchorCtr="0">
              <a:noAutofit/>
            </a:bodyPr>
            <a:lstStyle/>
            <a:p>
              <a:pPr>
                <a:spcAft>
                  <a:spcPts val="1600"/>
                </a:spcAft>
                <a:buClr>
                  <a:srgbClr val="000000"/>
                </a:buClr>
                <a:buFont typeface="Arial"/>
                <a:buNone/>
              </a:pPr>
              <a:r>
                <a:rPr lang="pt-PT" sz="2000" b="1" kern="0" dirty="0">
                  <a:solidFill>
                    <a:srgbClr val="35535B"/>
                  </a:solidFill>
                  <a:ea typeface="Montserrat"/>
                  <a:cs typeface="Montserrat"/>
                  <a:sym typeface="Montserrat"/>
                </a:rPr>
                <a:t>CUIDADOS DE PROXIMIDADE</a:t>
              </a:r>
            </a:p>
          </p:txBody>
        </p:sp>
      </p:grpSp>
      <p:sp>
        <p:nvSpPr>
          <p:cNvPr id="2" name="Retângulo: Cantos Arredondados 1">
            <a:extLst>
              <a:ext uri="{FF2B5EF4-FFF2-40B4-BE49-F238E27FC236}">
                <a16:creationId xmlns:a16="http://schemas.microsoft.com/office/drawing/2014/main" id="{EB4DA36D-92EC-6093-022E-4F5695167F04}"/>
              </a:ext>
            </a:extLst>
          </p:cNvPr>
          <p:cNvSpPr/>
          <p:nvPr/>
        </p:nvSpPr>
        <p:spPr>
          <a:xfrm>
            <a:off x="1690246" y="3301397"/>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CaixaDeTexto 2">
            <a:extLst>
              <a:ext uri="{FF2B5EF4-FFF2-40B4-BE49-F238E27FC236}">
                <a16:creationId xmlns:a16="http://schemas.microsoft.com/office/drawing/2014/main" id="{81576078-2671-6867-7687-61F2AB387C93}"/>
              </a:ext>
            </a:extLst>
          </p:cNvPr>
          <p:cNvSpPr txBox="1"/>
          <p:nvPr/>
        </p:nvSpPr>
        <p:spPr>
          <a:xfrm>
            <a:off x="1941455" y="3385190"/>
            <a:ext cx="2049864" cy="646331"/>
          </a:xfrm>
          <a:prstGeom prst="rect">
            <a:avLst/>
          </a:prstGeom>
          <a:noFill/>
        </p:spPr>
        <p:txBody>
          <a:bodyPr wrap="square" rtlCol="0">
            <a:spAutoFit/>
          </a:bodyPr>
          <a:lstStyle/>
          <a:p>
            <a:pPr algn="ctr"/>
            <a:r>
              <a:rPr lang="pt-PT" dirty="0">
                <a:solidFill>
                  <a:srgbClr val="C00000"/>
                </a:solidFill>
              </a:rPr>
              <a:t>Recriar os </a:t>
            </a:r>
          </a:p>
          <a:p>
            <a:pPr algn="ctr"/>
            <a:r>
              <a:rPr lang="pt-PT" dirty="0">
                <a:solidFill>
                  <a:srgbClr val="C00000"/>
                </a:solidFill>
              </a:rPr>
              <a:t>Centro de Saúde</a:t>
            </a:r>
          </a:p>
        </p:txBody>
      </p:sp>
      <p:sp>
        <p:nvSpPr>
          <p:cNvPr id="4" name="Retângulo: Cantos Arredondados 3">
            <a:extLst>
              <a:ext uri="{FF2B5EF4-FFF2-40B4-BE49-F238E27FC236}">
                <a16:creationId xmlns:a16="http://schemas.microsoft.com/office/drawing/2014/main" id="{664CE84C-44A9-1892-F990-D292F879C4BC}"/>
              </a:ext>
            </a:extLst>
          </p:cNvPr>
          <p:cNvSpPr/>
          <p:nvPr/>
        </p:nvSpPr>
        <p:spPr>
          <a:xfrm>
            <a:off x="4554614" y="3301397"/>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CaixaDeTexto 4">
            <a:extLst>
              <a:ext uri="{FF2B5EF4-FFF2-40B4-BE49-F238E27FC236}">
                <a16:creationId xmlns:a16="http://schemas.microsoft.com/office/drawing/2014/main" id="{44DD5952-9F80-8A0F-B68A-4E3A3D2A36D8}"/>
              </a:ext>
            </a:extLst>
          </p:cNvPr>
          <p:cNvSpPr txBox="1"/>
          <p:nvPr/>
        </p:nvSpPr>
        <p:spPr>
          <a:xfrm>
            <a:off x="4805822" y="3374090"/>
            <a:ext cx="2049864" cy="646331"/>
          </a:xfrm>
          <a:prstGeom prst="rect">
            <a:avLst/>
          </a:prstGeom>
          <a:noFill/>
        </p:spPr>
        <p:txBody>
          <a:bodyPr wrap="square" rtlCol="0">
            <a:spAutoFit/>
          </a:bodyPr>
          <a:lstStyle/>
          <a:p>
            <a:pPr algn="ctr"/>
            <a:r>
              <a:rPr lang="pt-PT" dirty="0">
                <a:solidFill>
                  <a:srgbClr val="C00000"/>
                </a:solidFill>
              </a:rPr>
              <a:t>Orçamento Geral do Estado</a:t>
            </a:r>
          </a:p>
        </p:txBody>
      </p:sp>
      <p:sp>
        <p:nvSpPr>
          <p:cNvPr id="7" name="Retângulo: Cantos Arredondados 6">
            <a:extLst>
              <a:ext uri="{FF2B5EF4-FFF2-40B4-BE49-F238E27FC236}">
                <a16:creationId xmlns:a16="http://schemas.microsoft.com/office/drawing/2014/main" id="{7D46C4CF-8314-94C6-12C4-EC2622491C11}"/>
              </a:ext>
            </a:extLst>
          </p:cNvPr>
          <p:cNvSpPr/>
          <p:nvPr/>
        </p:nvSpPr>
        <p:spPr>
          <a:xfrm>
            <a:off x="7452474" y="3301397"/>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CaixaDeTexto 7">
            <a:extLst>
              <a:ext uri="{FF2B5EF4-FFF2-40B4-BE49-F238E27FC236}">
                <a16:creationId xmlns:a16="http://schemas.microsoft.com/office/drawing/2014/main" id="{E4820DF3-0CC3-C674-1BBB-7FEBB3A4BDD6}"/>
              </a:ext>
            </a:extLst>
          </p:cNvPr>
          <p:cNvSpPr txBox="1"/>
          <p:nvPr/>
        </p:nvSpPr>
        <p:spPr>
          <a:xfrm>
            <a:off x="7589474" y="3393595"/>
            <a:ext cx="2207290" cy="646331"/>
          </a:xfrm>
          <a:prstGeom prst="rect">
            <a:avLst/>
          </a:prstGeom>
          <a:noFill/>
        </p:spPr>
        <p:txBody>
          <a:bodyPr wrap="square" rtlCol="0">
            <a:spAutoFit/>
          </a:bodyPr>
          <a:lstStyle/>
          <a:p>
            <a:pPr algn="ctr"/>
            <a:r>
              <a:rPr lang="pt-PT" dirty="0">
                <a:solidFill>
                  <a:srgbClr val="C00000"/>
                </a:solidFill>
              </a:rPr>
              <a:t>Plano Plurianual para o SNS</a:t>
            </a:r>
          </a:p>
        </p:txBody>
      </p:sp>
      <p:sp>
        <p:nvSpPr>
          <p:cNvPr id="9" name="CaixaDeTexto 8">
            <a:extLst>
              <a:ext uri="{FF2B5EF4-FFF2-40B4-BE49-F238E27FC236}">
                <a16:creationId xmlns:a16="http://schemas.microsoft.com/office/drawing/2014/main" id="{8A78F01A-848A-471E-1932-690F242C4B92}"/>
              </a:ext>
            </a:extLst>
          </p:cNvPr>
          <p:cNvSpPr txBox="1"/>
          <p:nvPr/>
        </p:nvSpPr>
        <p:spPr>
          <a:xfrm>
            <a:off x="586600" y="4936076"/>
            <a:ext cx="2207290" cy="646331"/>
          </a:xfrm>
          <a:prstGeom prst="rect">
            <a:avLst/>
          </a:prstGeom>
          <a:noFill/>
        </p:spPr>
        <p:txBody>
          <a:bodyPr wrap="square" rtlCol="0">
            <a:spAutoFit/>
          </a:bodyPr>
          <a:lstStyle/>
          <a:p>
            <a:pPr algn="ctr"/>
            <a:r>
              <a:rPr lang="pt-PT" dirty="0">
                <a:solidFill>
                  <a:srgbClr val="C00000"/>
                </a:solidFill>
              </a:rPr>
              <a:t>Recursos Humanos no SNS</a:t>
            </a:r>
          </a:p>
        </p:txBody>
      </p:sp>
      <p:sp>
        <p:nvSpPr>
          <p:cNvPr id="10" name="Retângulo: Cantos Arredondados 9">
            <a:extLst>
              <a:ext uri="{FF2B5EF4-FFF2-40B4-BE49-F238E27FC236}">
                <a16:creationId xmlns:a16="http://schemas.microsoft.com/office/drawing/2014/main" id="{5150CA00-8481-14F5-73C7-AA77BF5E240B}"/>
              </a:ext>
            </a:extLst>
          </p:cNvPr>
          <p:cNvSpPr/>
          <p:nvPr/>
        </p:nvSpPr>
        <p:spPr>
          <a:xfrm>
            <a:off x="414105" y="4852284"/>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11">
            <a:extLst>
              <a:ext uri="{FF2B5EF4-FFF2-40B4-BE49-F238E27FC236}">
                <a16:creationId xmlns:a16="http://schemas.microsoft.com/office/drawing/2014/main" id="{71B7DD45-C83A-3A13-EF8E-962DF6F2D2D1}"/>
              </a:ext>
            </a:extLst>
          </p:cNvPr>
          <p:cNvSpPr txBox="1"/>
          <p:nvPr/>
        </p:nvSpPr>
        <p:spPr>
          <a:xfrm>
            <a:off x="3460430" y="4936076"/>
            <a:ext cx="2516605" cy="646331"/>
          </a:xfrm>
          <a:prstGeom prst="rect">
            <a:avLst/>
          </a:prstGeom>
          <a:noFill/>
        </p:spPr>
        <p:txBody>
          <a:bodyPr wrap="square" rtlCol="0">
            <a:spAutoFit/>
          </a:bodyPr>
          <a:lstStyle/>
          <a:p>
            <a:pPr algn="ctr"/>
            <a:r>
              <a:rPr lang="pt-PT" dirty="0">
                <a:solidFill>
                  <a:srgbClr val="C00000"/>
                </a:solidFill>
              </a:rPr>
              <a:t>Da </a:t>
            </a:r>
            <a:r>
              <a:rPr lang="pt-PT" dirty="0" err="1">
                <a:solidFill>
                  <a:srgbClr val="C00000"/>
                </a:solidFill>
              </a:rPr>
              <a:t>multimorbilidade</a:t>
            </a:r>
            <a:r>
              <a:rPr lang="pt-PT" dirty="0">
                <a:solidFill>
                  <a:srgbClr val="C00000"/>
                </a:solidFill>
              </a:rPr>
              <a:t> à integração de cuidados</a:t>
            </a:r>
          </a:p>
        </p:txBody>
      </p:sp>
      <p:sp>
        <p:nvSpPr>
          <p:cNvPr id="13" name="Retângulo: Cantos Arredondados 12">
            <a:extLst>
              <a:ext uri="{FF2B5EF4-FFF2-40B4-BE49-F238E27FC236}">
                <a16:creationId xmlns:a16="http://schemas.microsoft.com/office/drawing/2014/main" id="{231A9F26-50CB-9557-8653-F3C72BE7E726}"/>
              </a:ext>
            </a:extLst>
          </p:cNvPr>
          <p:cNvSpPr/>
          <p:nvPr/>
        </p:nvSpPr>
        <p:spPr>
          <a:xfrm>
            <a:off x="3460430" y="4852284"/>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CaixaDeTexto 13">
            <a:extLst>
              <a:ext uri="{FF2B5EF4-FFF2-40B4-BE49-F238E27FC236}">
                <a16:creationId xmlns:a16="http://schemas.microsoft.com/office/drawing/2014/main" id="{82EE2F73-B263-CCDC-94B0-0455AF8E5787}"/>
              </a:ext>
            </a:extLst>
          </p:cNvPr>
          <p:cNvSpPr txBox="1"/>
          <p:nvPr/>
        </p:nvSpPr>
        <p:spPr>
          <a:xfrm>
            <a:off x="6517730" y="4936076"/>
            <a:ext cx="2207290" cy="646331"/>
          </a:xfrm>
          <a:prstGeom prst="rect">
            <a:avLst/>
          </a:prstGeom>
          <a:noFill/>
        </p:spPr>
        <p:txBody>
          <a:bodyPr wrap="square" rtlCol="0">
            <a:spAutoFit/>
          </a:bodyPr>
          <a:lstStyle/>
          <a:p>
            <a:pPr algn="ctr"/>
            <a:r>
              <a:rPr lang="pt-PT" dirty="0">
                <a:solidFill>
                  <a:srgbClr val="C00000"/>
                </a:solidFill>
              </a:rPr>
              <a:t>Resposta à Doença Aguda</a:t>
            </a:r>
          </a:p>
        </p:txBody>
      </p:sp>
      <p:sp>
        <p:nvSpPr>
          <p:cNvPr id="15" name="Retângulo: Cantos Arredondados 14">
            <a:extLst>
              <a:ext uri="{FF2B5EF4-FFF2-40B4-BE49-F238E27FC236}">
                <a16:creationId xmlns:a16="http://schemas.microsoft.com/office/drawing/2014/main" id="{A80EECD9-4845-38CC-F1B6-2BB7053A41A4}"/>
              </a:ext>
            </a:extLst>
          </p:cNvPr>
          <p:cNvSpPr/>
          <p:nvPr/>
        </p:nvSpPr>
        <p:spPr>
          <a:xfrm>
            <a:off x="6345235" y="4852284"/>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15">
            <a:extLst>
              <a:ext uri="{FF2B5EF4-FFF2-40B4-BE49-F238E27FC236}">
                <a16:creationId xmlns:a16="http://schemas.microsoft.com/office/drawing/2014/main" id="{6FF0974F-BAA0-5C72-5100-5B4E5C27A094}"/>
              </a:ext>
            </a:extLst>
          </p:cNvPr>
          <p:cNvSpPr txBox="1"/>
          <p:nvPr/>
        </p:nvSpPr>
        <p:spPr>
          <a:xfrm>
            <a:off x="9312846" y="4936076"/>
            <a:ext cx="2207290" cy="646331"/>
          </a:xfrm>
          <a:prstGeom prst="rect">
            <a:avLst/>
          </a:prstGeom>
          <a:noFill/>
        </p:spPr>
        <p:txBody>
          <a:bodyPr wrap="square" rtlCol="0">
            <a:spAutoFit/>
          </a:bodyPr>
          <a:lstStyle/>
          <a:p>
            <a:pPr algn="ctr"/>
            <a:r>
              <a:rPr lang="pt-PT" dirty="0">
                <a:solidFill>
                  <a:srgbClr val="C00000"/>
                </a:solidFill>
              </a:rPr>
              <a:t>Avaliação Tecnologias</a:t>
            </a:r>
          </a:p>
        </p:txBody>
      </p:sp>
      <p:sp>
        <p:nvSpPr>
          <p:cNvPr id="28" name="Retângulo: Cantos Arredondados 27">
            <a:extLst>
              <a:ext uri="{FF2B5EF4-FFF2-40B4-BE49-F238E27FC236}">
                <a16:creationId xmlns:a16="http://schemas.microsoft.com/office/drawing/2014/main" id="{904A2E95-C43B-D913-6A34-B30AC9FDFD6D}"/>
              </a:ext>
            </a:extLst>
          </p:cNvPr>
          <p:cNvSpPr/>
          <p:nvPr/>
        </p:nvSpPr>
        <p:spPr>
          <a:xfrm>
            <a:off x="9140351" y="4852284"/>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Google Shape;514;p41">
            <a:extLst>
              <a:ext uri="{FF2B5EF4-FFF2-40B4-BE49-F238E27FC236}">
                <a16:creationId xmlns:a16="http://schemas.microsoft.com/office/drawing/2014/main" id="{943D9101-1FDE-3CB6-3454-8DDE3F3DB9B9}"/>
              </a:ext>
            </a:extLst>
          </p:cNvPr>
          <p:cNvSpPr/>
          <p:nvPr/>
        </p:nvSpPr>
        <p:spPr>
          <a:xfrm rot="-5400000" flipH="1">
            <a:off x="5847418" y="-2776150"/>
            <a:ext cx="386631" cy="10167981"/>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CaixaDeTexto 39">
            <a:extLst>
              <a:ext uri="{FF2B5EF4-FFF2-40B4-BE49-F238E27FC236}">
                <a16:creationId xmlns:a16="http://schemas.microsoft.com/office/drawing/2014/main" id="{70C37C9A-4634-1F65-C0DD-4CEC901C08CD}"/>
              </a:ext>
            </a:extLst>
          </p:cNvPr>
          <p:cNvSpPr txBox="1"/>
          <p:nvPr/>
        </p:nvSpPr>
        <p:spPr>
          <a:xfrm>
            <a:off x="4655787" y="2122901"/>
            <a:ext cx="4290646" cy="400110"/>
          </a:xfrm>
          <a:prstGeom prst="rect">
            <a:avLst/>
          </a:prstGeom>
          <a:noFill/>
        </p:spPr>
        <p:txBody>
          <a:bodyPr wrap="square" rtlCol="0">
            <a:spAutoFit/>
          </a:bodyPr>
          <a:lstStyle/>
          <a:p>
            <a:r>
              <a:rPr lang="pt-PT" sz="2000" b="1" dirty="0">
                <a:solidFill>
                  <a:schemeClr val="bg1"/>
                </a:solidFill>
              </a:rPr>
              <a:t>TEXTOS TEMÁTICOS</a:t>
            </a:r>
          </a:p>
        </p:txBody>
      </p:sp>
    </p:spTree>
    <p:extLst>
      <p:ext uri="{BB962C8B-B14F-4D97-AF65-F5344CB8AC3E}">
        <p14:creationId xmlns:p14="http://schemas.microsoft.com/office/powerpoint/2010/main" val="228975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7" grpId="0" animBg="1"/>
      <p:bldP spid="8" grpId="0"/>
      <p:bldP spid="9" grpId="0"/>
      <p:bldP spid="10" grpId="0" animBg="1"/>
      <p:bldP spid="12" grpId="0"/>
      <p:bldP spid="13" grpId="0" animBg="1"/>
      <p:bldP spid="14" grpId="0"/>
      <p:bldP spid="15" grpId="0" animBg="1"/>
      <p:bldP spid="16" grpId="0"/>
      <p:bldP spid="28"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14;p41">
            <a:extLst>
              <a:ext uri="{FF2B5EF4-FFF2-40B4-BE49-F238E27FC236}">
                <a16:creationId xmlns:a16="http://schemas.microsoft.com/office/drawing/2014/main" id="{F669DCBD-295D-A8F5-828C-A36A510BC8F6}"/>
              </a:ext>
            </a:extLst>
          </p:cNvPr>
          <p:cNvSpPr/>
          <p:nvPr/>
        </p:nvSpPr>
        <p:spPr>
          <a:xfrm rot="-5400000" flipH="1">
            <a:off x="5712071" y="-2328741"/>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CaixaDeTexto 4">
            <a:extLst>
              <a:ext uri="{FF2B5EF4-FFF2-40B4-BE49-F238E27FC236}">
                <a16:creationId xmlns:a16="http://schemas.microsoft.com/office/drawing/2014/main" id="{D9461448-F8BA-5DC2-70BA-C22AD8FFA10E}"/>
              </a:ext>
            </a:extLst>
          </p:cNvPr>
          <p:cNvSpPr txBox="1"/>
          <p:nvPr/>
        </p:nvSpPr>
        <p:spPr>
          <a:xfrm>
            <a:off x="4458118" y="2671729"/>
            <a:ext cx="3128388" cy="584775"/>
          </a:xfrm>
          <a:prstGeom prst="rect">
            <a:avLst/>
          </a:prstGeom>
          <a:noFill/>
        </p:spPr>
        <p:txBody>
          <a:bodyPr wrap="square" rtlCol="0">
            <a:spAutoFit/>
          </a:bodyPr>
          <a:lstStyle/>
          <a:p>
            <a:r>
              <a:rPr lang="pt-PT" sz="3200" b="1" dirty="0">
                <a:solidFill>
                  <a:schemeClr val="bg1"/>
                </a:solidFill>
              </a:rPr>
              <a:t>RECURSOS</a:t>
            </a:r>
          </a:p>
        </p:txBody>
      </p:sp>
    </p:spTree>
    <p:extLst>
      <p:ext uri="{BB962C8B-B14F-4D97-AF65-F5344CB8AC3E}">
        <p14:creationId xmlns:p14="http://schemas.microsoft.com/office/powerpoint/2010/main" val="260456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3730D-76EF-D50C-CFBF-DB7F7E6E0584}"/>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B7C77ED7-602C-89BA-FC51-EF0A84F3825A}"/>
              </a:ext>
            </a:extLst>
          </p:cNvPr>
          <p:cNvSpPr/>
          <p:nvPr/>
        </p:nvSpPr>
        <p:spPr>
          <a:xfrm rot="-5400000" flipH="1">
            <a:off x="4733307" y="-4649909"/>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6B01D27C-1123-714A-B5CF-A1D477431987}"/>
              </a:ext>
            </a:extLst>
          </p:cNvPr>
          <p:cNvSpPr txBox="1"/>
          <p:nvPr/>
        </p:nvSpPr>
        <p:spPr>
          <a:xfrm>
            <a:off x="348341" y="458281"/>
            <a:ext cx="10349803" cy="369332"/>
          </a:xfrm>
          <a:prstGeom prst="rect">
            <a:avLst/>
          </a:prstGeom>
          <a:noFill/>
        </p:spPr>
        <p:txBody>
          <a:bodyPr wrap="square" rtlCol="0">
            <a:spAutoFit/>
          </a:bodyPr>
          <a:lstStyle/>
          <a:p>
            <a:r>
              <a:rPr lang="pt-PT" b="1" dirty="0">
                <a:solidFill>
                  <a:schemeClr val="bg1"/>
                </a:solidFill>
              </a:rPr>
              <a:t>PROFISSIONAIS E SNS</a:t>
            </a:r>
          </a:p>
        </p:txBody>
      </p:sp>
      <p:grpSp>
        <p:nvGrpSpPr>
          <p:cNvPr id="40" name="Agrupar 39">
            <a:extLst>
              <a:ext uri="{FF2B5EF4-FFF2-40B4-BE49-F238E27FC236}">
                <a16:creationId xmlns:a16="http://schemas.microsoft.com/office/drawing/2014/main" id="{4FB11EFA-C27F-982E-2274-C81EA34CB350}"/>
              </a:ext>
            </a:extLst>
          </p:cNvPr>
          <p:cNvGrpSpPr/>
          <p:nvPr/>
        </p:nvGrpSpPr>
        <p:grpSpPr>
          <a:xfrm>
            <a:off x="10279464" y="5994089"/>
            <a:ext cx="1829541" cy="810059"/>
            <a:chOff x="401934" y="97065"/>
            <a:chExt cx="3415601" cy="1560914"/>
          </a:xfrm>
        </p:grpSpPr>
        <p:pic>
          <p:nvPicPr>
            <p:cNvPr id="41" name="Imagem 40" descr="Uma imagem com círculo&#10;&#10;Descrição gerada automaticamente">
              <a:extLst>
                <a:ext uri="{FF2B5EF4-FFF2-40B4-BE49-F238E27FC236}">
                  <a16:creationId xmlns:a16="http://schemas.microsoft.com/office/drawing/2014/main" id="{7524F7EE-84DC-B681-CB5B-03E88AF0C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42" name="Imagem 41" descr="Uma imagem com texto, Tipo de letra, Gráficos, design gráfico&#10;&#10;Descrição gerada automaticamente">
              <a:extLst>
                <a:ext uri="{FF2B5EF4-FFF2-40B4-BE49-F238E27FC236}">
                  <a16:creationId xmlns:a16="http://schemas.microsoft.com/office/drawing/2014/main" id="{0AFA60EE-86D1-B754-1E9F-9496EC04C652}"/>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5" name="CaixaDeTexto 4">
            <a:extLst>
              <a:ext uri="{FF2B5EF4-FFF2-40B4-BE49-F238E27FC236}">
                <a16:creationId xmlns:a16="http://schemas.microsoft.com/office/drawing/2014/main" id="{8C5373D8-D3BD-A970-2144-DBCA6E2B6E88}"/>
              </a:ext>
            </a:extLst>
          </p:cNvPr>
          <p:cNvSpPr txBox="1"/>
          <p:nvPr/>
        </p:nvSpPr>
        <p:spPr>
          <a:xfrm>
            <a:off x="161941" y="1336835"/>
            <a:ext cx="6169688" cy="36933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O problema dos recursos humanos é o mais urgente</a:t>
            </a:r>
          </a:p>
        </p:txBody>
      </p:sp>
      <p:sp>
        <p:nvSpPr>
          <p:cNvPr id="15" name="CaixaDeTexto 14">
            <a:extLst>
              <a:ext uri="{FF2B5EF4-FFF2-40B4-BE49-F238E27FC236}">
                <a16:creationId xmlns:a16="http://schemas.microsoft.com/office/drawing/2014/main" id="{A9BA32ED-44DE-577D-1875-D6F817961E0E}"/>
              </a:ext>
            </a:extLst>
          </p:cNvPr>
          <p:cNvSpPr txBox="1"/>
          <p:nvPr/>
        </p:nvSpPr>
        <p:spPr>
          <a:xfrm>
            <a:off x="1065125" y="2074749"/>
            <a:ext cx="10533008" cy="1477328"/>
          </a:xfrm>
          <a:prstGeom prst="rect">
            <a:avLst/>
          </a:prstGeom>
          <a:noFill/>
        </p:spPr>
        <p:txBody>
          <a:bodyPr wrap="square">
            <a:spAutoFit/>
          </a:bodyPr>
          <a:lstStyle/>
          <a:p>
            <a:pPr marL="285750" indent="-285750">
              <a:buFont typeface="Arial" panose="020B0604020202020204" pitchFamily="34" charset="0"/>
              <a:buChar char="•"/>
            </a:pPr>
            <a:r>
              <a:rPr lang="pt-PT" dirty="0"/>
              <a:t>Um inquérito nacional (IHMT/PLANAPP) revela satisfação global moderada (3,2/5) com os vencimentos como fator mais crítico e 37% dos profissionais com sintomas de </a:t>
            </a:r>
            <a:r>
              <a:rPr lang="pt-PT" dirty="0" err="1"/>
              <a:t>burnout</a:t>
            </a:r>
            <a:r>
              <a:rPr lang="pt-PT" dirty="0"/>
              <a:t>. </a:t>
            </a:r>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pt-PT" dirty="0"/>
              <a:t>Apenas 10% dos jovens SNS se declaram satisfeitos com as condições de trabalho, e mais de 60% referem que os horários inviabilizam conciliar vida profissional e pessoal. </a:t>
            </a:r>
          </a:p>
        </p:txBody>
      </p:sp>
      <p:sp>
        <p:nvSpPr>
          <p:cNvPr id="17" name="CaixaDeTexto 16">
            <a:extLst>
              <a:ext uri="{FF2B5EF4-FFF2-40B4-BE49-F238E27FC236}">
                <a16:creationId xmlns:a16="http://schemas.microsoft.com/office/drawing/2014/main" id="{C5679361-57F1-B6AC-76E3-3C04BB1083A6}"/>
              </a:ext>
            </a:extLst>
          </p:cNvPr>
          <p:cNvSpPr txBox="1"/>
          <p:nvPr/>
        </p:nvSpPr>
        <p:spPr>
          <a:xfrm>
            <a:off x="161941" y="4148179"/>
            <a:ext cx="10895764"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O SNS tem um problema sério de retenção de recursos humanos. Forma médicos, enfermeiros e técnicos — e depois perde profissionais para quem pode pagar mais, com horários mais previsíveis e esquemas remuneratórios muito mais favoráveis ao ato.</a:t>
            </a:r>
          </a:p>
        </p:txBody>
      </p:sp>
    </p:spTree>
    <p:extLst>
      <p:ext uri="{BB962C8B-B14F-4D97-AF65-F5344CB8AC3E}">
        <p14:creationId xmlns:p14="http://schemas.microsoft.com/office/powerpoint/2010/main" val="378817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ssoas em camisa branca segurando copos transparentes">
            <a:extLst>
              <a:ext uri="{FF2B5EF4-FFF2-40B4-BE49-F238E27FC236}">
                <a16:creationId xmlns:a16="http://schemas.microsoft.com/office/drawing/2014/main" id="{7E0756CC-3DF4-4FD1-AC9A-D787A271D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796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F438F-C301-8FDA-C923-6AF30903B75E}"/>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D25F04DD-2FB9-9E9B-F81E-61C2277279E6}"/>
              </a:ext>
            </a:extLst>
          </p:cNvPr>
          <p:cNvSpPr/>
          <p:nvPr/>
        </p:nvSpPr>
        <p:spPr>
          <a:xfrm rot="-5400000" flipH="1">
            <a:off x="4733306" y="-4571425"/>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98A22936-99D0-DBCE-F3C5-82265CD79E1D}"/>
              </a:ext>
            </a:extLst>
          </p:cNvPr>
          <p:cNvSpPr txBox="1"/>
          <p:nvPr/>
        </p:nvSpPr>
        <p:spPr>
          <a:xfrm>
            <a:off x="362716" y="570719"/>
            <a:ext cx="10349803" cy="369332"/>
          </a:xfrm>
          <a:prstGeom prst="rect">
            <a:avLst/>
          </a:prstGeom>
          <a:noFill/>
        </p:spPr>
        <p:txBody>
          <a:bodyPr wrap="square" rtlCol="0">
            <a:spAutoFit/>
          </a:bodyPr>
          <a:lstStyle/>
          <a:p>
            <a:r>
              <a:rPr lang="pt-PT" b="1" dirty="0">
                <a:solidFill>
                  <a:schemeClr val="bg1"/>
                </a:solidFill>
              </a:rPr>
              <a:t>PROFISSIONAIS E SNS</a:t>
            </a:r>
          </a:p>
        </p:txBody>
      </p:sp>
      <p:grpSp>
        <p:nvGrpSpPr>
          <p:cNvPr id="40" name="Agrupar 39">
            <a:extLst>
              <a:ext uri="{FF2B5EF4-FFF2-40B4-BE49-F238E27FC236}">
                <a16:creationId xmlns:a16="http://schemas.microsoft.com/office/drawing/2014/main" id="{6A07BFAC-ADC4-E8FD-3AF9-185F062DFA48}"/>
              </a:ext>
            </a:extLst>
          </p:cNvPr>
          <p:cNvGrpSpPr/>
          <p:nvPr/>
        </p:nvGrpSpPr>
        <p:grpSpPr>
          <a:xfrm>
            <a:off x="10279464" y="5994089"/>
            <a:ext cx="1829541" cy="810059"/>
            <a:chOff x="401934" y="97065"/>
            <a:chExt cx="3415601" cy="1560914"/>
          </a:xfrm>
        </p:grpSpPr>
        <p:pic>
          <p:nvPicPr>
            <p:cNvPr id="41" name="Imagem 40" descr="Uma imagem com círculo&#10;&#10;Descrição gerada automaticamente">
              <a:extLst>
                <a:ext uri="{FF2B5EF4-FFF2-40B4-BE49-F238E27FC236}">
                  <a16:creationId xmlns:a16="http://schemas.microsoft.com/office/drawing/2014/main" id="{062C62BF-3698-E572-F092-C1BBA4FCA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42" name="Imagem 41" descr="Uma imagem com texto, Tipo de letra, Gráficos, design gráfico&#10;&#10;Descrição gerada automaticamente">
              <a:extLst>
                <a:ext uri="{FF2B5EF4-FFF2-40B4-BE49-F238E27FC236}">
                  <a16:creationId xmlns:a16="http://schemas.microsoft.com/office/drawing/2014/main" id="{5FBC4DDA-547D-4A20-F656-06F9A45D5212}"/>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10" name="CaixaDeTexto 9">
            <a:extLst>
              <a:ext uri="{FF2B5EF4-FFF2-40B4-BE49-F238E27FC236}">
                <a16:creationId xmlns:a16="http://schemas.microsoft.com/office/drawing/2014/main" id="{34075B9F-CA25-AC8E-15DA-587D4309FAE7}"/>
              </a:ext>
            </a:extLst>
          </p:cNvPr>
          <p:cNvSpPr txBox="1"/>
          <p:nvPr/>
        </p:nvSpPr>
        <p:spPr>
          <a:xfrm>
            <a:off x="398583" y="4538944"/>
            <a:ext cx="11284298"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solução é discutir a sério a uniformização de carreiras nos diferentes sectores, sem coartar a possibilidade de diferenciação com base no mérito, e criar regras que evitem distorções concorrenciais graves no mercado de trabalho em saúde. </a:t>
            </a:r>
          </a:p>
        </p:txBody>
      </p:sp>
      <p:sp>
        <p:nvSpPr>
          <p:cNvPr id="14" name="CaixaDeTexto 13">
            <a:extLst>
              <a:ext uri="{FF2B5EF4-FFF2-40B4-BE49-F238E27FC236}">
                <a16:creationId xmlns:a16="http://schemas.microsoft.com/office/drawing/2014/main" id="{59AE0BD7-487D-0115-C1D2-DBFC18FBEF8A}"/>
              </a:ext>
            </a:extLst>
          </p:cNvPr>
          <p:cNvSpPr txBox="1"/>
          <p:nvPr/>
        </p:nvSpPr>
        <p:spPr>
          <a:xfrm>
            <a:off x="398583" y="1768216"/>
            <a:ext cx="11118815"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O resultado é conhecido: o SNS concentra as funções mais exigentes, menos programáveis e menos rentáveis, enquanto o sector privado e social capta atividade mais previsível e mais lucrativa. </a:t>
            </a:r>
          </a:p>
        </p:txBody>
      </p:sp>
      <p:sp>
        <p:nvSpPr>
          <p:cNvPr id="16" name="CaixaDeTexto 15">
            <a:extLst>
              <a:ext uri="{FF2B5EF4-FFF2-40B4-BE49-F238E27FC236}">
                <a16:creationId xmlns:a16="http://schemas.microsoft.com/office/drawing/2014/main" id="{4F3D548C-8CCA-4423-6316-F2EDC93C0DCF}"/>
              </a:ext>
            </a:extLst>
          </p:cNvPr>
          <p:cNvSpPr txBox="1"/>
          <p:nvPr/>
        </p:nvSpPr>
        <p:spPr>
          <a:xfrm>
            <a:off x="358214" y="3153580"/>
            <a:ext cx="11199551"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Se se expandirem parcerias sem resolver esta assimetria, o efeito prático é o de financiar, com dinheiro público, a erosão da capacidade operacional do prestador público.</a:t>
            </a:r>
          </a:p>
        </p:txBody>
      </p:sp>
    </p:spTree>
    <p:extLst>
      <p:ext uri="{BB962C8B-B14F-4D97-AF65-F5344CB8AC3E}">
        <p14:creationId xmlns:p14="http://schemas.microsoft.com/office/powerpoint/2010/main" val="29947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1FF0-7343-FA2B-2446-35BB9D41F7ED}"/>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BFA952A0-1721-EF90-AE59-9CBB9F6FB664}"/>
              </a:ext>
            </a:extLst>
          </p:cNvPr>
          <p:cNvSpPr/>
          <p:nvPr/>
        </p:nvSpPr>
        <p:spPr>
          <a:xfrm rot="-5400000" flipH="1">
            <a:off x="4760758" y="-4816363"/>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49616789-C019-C353-2FFE-A6958ED96D78}"/>
              </a:ext>
            </a:extLst>
          </p:cNvPr>
          <p:cNvSpPr txBox="1"/>
          <p:nvPr/>
        </p:nvSpPr>
        <p:spPr>
          <a:xfrm>
            <a:off x="405938" y="291827"/>
            <a:ext cx="10349803" cy="400110"/>
          </a:xfrm>
          <a:prstGeom prst="rect">
            <a:avLst/>
          </a:prstGeom>
          <a:noFill/>
        </p:spPr>
        <p:txBody>
          <a:bodyPr wrap="square" rtlCol="0">
            <a:spAutoFit/>
          </a:bodyPr>
          <a:lstStyle/>
          <a:p>
            <a:r>
              <a:rPr lang="pt-PT" sz="2000" b="1" dirty="0">
                <a:solidFill>
                  <a:schemeClr val="bg1"/>
                </a:solidFill>
              </a:rPr>
              <a:t>Financiamento </a:t>
            </a:r>
            <a:r>
              <a:rPr lang="pt-PT" sz="2000" b="1" dirty="0" err="1">
                <a:solidFill>
                  <a:schemeClr val="bg1"/>
                </a:solidFill>
              </a:rPr>
              <a:t>vs</a:t>
            </a:r>
            <a:r>
              <a:rPr lang="pt-PT" sz="2000" b="1" dirty="0">
                <a:solidFill>
                  <a:schemeClr val="bg1"/>
                </a:solidFill>
              </a:rPr>
              <a:t> contratação externa</a:t>
            </a:r>
          </a:p>
        </p:txBody>
      </p:sp>
      <p:sp>
        <p:nvSpPr>
          <p:cNvPr id="28" name="Google Shape;733;p50">
            <a:extLst>
              <a:ext uri="{FF2B5EF4-FFF2-40B4-BE49-F238E27FC236}">
                <a16:creationId xmlns:a16="http://schemas.microsoft.com/office/drawing/2014/main" id="{CFBB20BA-635C-977D-ACEB-418705E9E5E8}"/>
              </a:ext>
            </a:extLst>
          </p:cNvPr>
          <p:cNvSpPr/>
          <p:nvPr/>
        </p:nvSpPr>
        <p:spPr>
          <a:xfrm>
            <a:off x="1552434" y="1959075"/>
            <a:ext cx="9321168" cy="108736"/>
          </a:xfrm>
          <a:prstGeom prst="rect">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34;p50">
            <a:extLst>
              <a:ext uri="{FF2B5EF4-FFF2-40B4-BE49-F238E27FC236}">
                <a16:creationId xmlns:a16="http://schemas.microsoft.com/office/drawing/2014/main" id="{07300B53-5BA0-36BD-0B8C-266C450FA056}"/>
              </a:ext>
            </a:extLst>
          </p:cNvPr>
          <p:cNvSpPr/>
          <p:nvPr/>
        </p:nvSpPr>
        <p:spPr>
          <a:xfrm flipH="1">
            <a:off x="738355" y="1513890"/>
            <a:ext cx="1881787" cy="890370"/>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rPr>
              <a:t>2010-2025</a:t>
            </a:r>
            <a:endParaRPr kumimoji="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5" name="CaixaDeTexto 4">
            <a:extLst>
              <a:ext uri="{FF2B5EF4-FFF2-40B4-BE49-F238E27FC236}">
                <a16:creationId xmlns:a16="http://schemas.microsoft.com/office/drawing/2014/main" id="{801D2C6E-212A-6814-8EF7-533A22B41E96}"/>
              </a:ext>
            </a:extLst>
          </p:cNvPr>
          <p:cNvSpPr txBox="1"/>
          <p:nvPr/>
        </p:nvSpPr>
        <p:spPr>
          <a:xfrm>
            <a:off x="2738002" y="1513890"/>
            <a:ext cx="8017739"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dirty="0"/>
              <a:t>Nos últimos 15 anos, o Ministério das Finanças, não só desenha como</a:t>
            </a:r>
          </a:p>
          <a:p>
            <a:pPr marL="0" indent="0">
              <a:buNone/>
            </a:pPr>
            <a:endParaRPr lang="pt-PT" dirty="0"/>
          </a:p>
          <a:p>
            <a:pPr marL="0" indent="0">
              <a:buNone/>
            </a:pPr>
            <a:r>
              <a:rPr lang="pt-PT" dirty="0"/>
              <a:t> também gere o orçamento da saúde.</a:t>
            </a:r>
          </a:p>
        </p:txBody>
      </p:sp>
      <p:sp>
        <p:nvSpPr>
          <p:cNvPr id="26" name="CaixaDeTexto 25">
            <a:extLst>
              <a:ext uri="{FF2B5EF4-FFF2-40B4-BE49-F238E27FC236}">
                <a16:creationId xmlns:a16="http://schemas.microsoft.com/office/drawing/2014/main" id="{3B908C98-23DC-182B-7143-F528E81E9A0C}"/>
              </a:ext>
            </a:extLst>
          </p:cNvPr>
          <p:cNvSpPr txBox="1"/>
          <p:nvPr/>
        </p:nvSpPr>
        <p:spPr>
          <a:xfrm>
            <a:off x="151884" y="3057729"/>
            <a:ext cx="11069280"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err="1"/>
              <a:t>Sub-financiamento</a:t>
            </a:r>
            <a:r>
              <a:rPr lang="pt-PT" dirty="0"/>
              <a:t> </a:t>
            </a:r>
            <a:r>
              <a:rPr lang="pt-PT" dirty="0" err="1"/>
              <a:t>presistente</a:t>
            </a:r>
            <a:r>
              <a:rPr lang="pt-PT" dirty="0"/>
              <a:t>.</a:t>
            </a:r>
          </a:p>
          <a:p>
            <a:endParaRPr lang="pt-PT" dirty="0"/>
          </a:p>
        </p:txBody>
      </p:sp>
      <p:sp>
        <p:nvSpPr>
          <p:cNvPr id="27" name="CaixaDeTexto 26">
            <a:extLst>
              <a:ext uri="{FF2B5EF4-FFF2-40B4-BE49-F238E27FC236}">
                <a16:creationId xmlns:a16="http://schemas.microsoft.com/office/drawing/2014/main" id="{A5C3AA6E-C014-B268-020E-54CDD464259C}"/>
              </a:ext>
            </a:extLst>
          </p:cNvPr>
          <p:cNvSpPr txBox="1"/>
          <p:nvPr/>
        </p:nvSpPr>
        <p:spPr>
          <a:xfrm>
            <a:off x="151884" y="4026383"/>
            <a:ext cx="11599149" cy="974148"/>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 O aumento da atividade assistencial não tem sido suficiente para melhorar o acesso de forma estrutural — as listas de espera persistem, a pressão nas urgências não abranda e há áreas do país com cobertura claramente insuficiente. </a:t>
            </a:r>
          </a:p>
        </p:txBody>
      </p:sp>
      <p:sp>
        <p:nvSpPr>
          <p:cNvPr id="36" name="CaixaDeTexto 35">
            <a:extLst>
              <a:ext uri="{FF2B5EF4-FFF2-40B4-BE49-F238E27FC236}">
                <a16:creationId xmlns:a16="http://schemas.microsoft.com/office/drawing/2014/main" id="{9BB22B45-5F13-51AB-CF43-194640D04197}"/>
              </a:ext>
            </a:extLst>
          </p:cNvPr>
          <p:cNvSpPr txBox="1"/>
          <p:nvPr/>
        </p:nvSpPr>
        <p:spPr>
          <a:xfrm>
            <a:off x="195271" y="5439593"/>
            <a:ext cx="11512374"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Contratação externa pode ser a solução? O Estado pode pagar e subcontratar atividade aos sectores privado e social. Parece simples? Na verdade, não é.</a:t>
            </a:r>
          </a:p>
        </p:txBody>
      </p:sp>
      <p:grpSp>
        <p:nvGrpSpPr>
          <p:cNvPr id="41" name="Agrupar 40">
            <a:extLst>
              <a:ext uri="{FF2B5EF4-FFF2-40B4-BE49-F238E27FC236}">
                <a16:creationId xmlns:a16="http://schemas.microsoft.com/office/drawing/2014/main" id="{41CEE657-4CF1-D1CB-6B30-24A397D0DE03}"/>
              </a:ext>
            </a:extLst>
          </p:cNvPr>
          <p:cNvGrpSpPr/>
          <p:nvPr/>
        </p:nvGrpSpPr>
        <p:grpSpPr>
          <a:xfrm>
            <a:off x="10279464" y="5994089"/>
            <a:ext cx="1829541" cy="810059"/>
            <a:chOff x="401934" y="97065"/>
            <a:chExt cx="3415601" cy="1560914"/>
          </a:xfrm>
        </p:grpSpPr>
        <p:pic>
          <p:nvPicPr>
            <p:cNvPr id="42" name="Imagem 41" descr="Uma imagem com círculo&#10;&#10;Descrição gerada automaticamente">
              <a:extLst>
                <a:ext uri="{FF2B5EF4-FFF2-40B4-BE49-F238E27FC236}">
                  <a16:creationId xmlns:a16="http://schemas.microsoft.com/office/drawing/2014/main" id="{8BD3B721-15C0-AB8E-B3EB-8C03006B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43" name="Imagem 42" descr="Uma imagem com texto, Tipo de letra, Gráficos, design gráfico&#10;&#10;Descrição gerada automaticamente">
              <a:extLst>
                <a:ext uri="{FF2B5EF4-FFF2-40B4-BE49-F238E27FC236}">
                  <a16:creationId xmlns:a16="http://schemas.microsoft.com/office/drawing/2014/main" id="{0986A0C4-BB97-3A5E-A02D-F8BDEB582926}"/>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Tree>
    <p:extLst>
      <p:ext uri="{BB962C8B-B14F-4D97-AF65-F5344CB8AC3E}">
        <p14:creationId xmlns:p14="http://schemas.microsoft.com/office/powerpoint/2010/main" val="2057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15ECB-C0B6-AC50-8C70-130987378BDF}"/>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0DA960B4-77F7-44F2-823A-0293FD0B8E64}"/>
              </a:ext>
            </a:extLst>
          </p:cNvPr>
          <p:cNvSpPr/>
          <p:nvPr/>
        </p:nvSpPr>
        <p:spPr>
          <a:xfrm rot="-5400000" flipH="1">
            <a:off x="4753403" y="-4745375"/>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CaixaDeTexto 12">
            <a:extLst>
              <a:ext uri="{FF2B5EF4-FFF2-40B4-BE49-F238E27FC236}">
                <a16:creationId xmlns:a16="http://schemas.microsoft.com/office/drawing/2014/main" id="{FA3D3FB2-C3C5-9583-D66F-1584990B4C7C}"/>
              </a:ext>
            </a:extLst>
          </p:cNvPr>
          <p:cNvSpPr txBox="1"/>
          <p:nvPr/>
        </p:nvSpPr>
        <p:spPr>
          <a:xfrm>
            <a:off x="126109" y="1365921"/>
            <a:ext cx="11700801" cy="36933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O problema central é que contratamos produção sem comprar resultados. E há uma diferença entre ambas as dimensões. </a:t>
            </a:r>
          </a:p>
        </p:txBody>
      </p:sp>
      <p:sp>
        <p:nvSpPr>
          <p:cNvPr id="15" name="CaixaDeTexto 14">
            <a:extLst>
              <a:ext uri="{FF2B5EF4-FFF2-40B4-BE49-F238E27FC236}">
                <a16:creationId xmlns:a16="http://schemas.microsoft.com/office/drawing/2014/main" id="{F2AE1B27-6564-4A04-0FF0-3310CF68B491}"/>
              </a:ext>
            </a:extLst>
          </p:cNvPr>
          <p:cNvSpPr txBox="1"/>
          <p:nvPr/>
        </p:nvSpPr>
        <p:spPr>
          <a:xfrm>
            <a:off x="126109" y="2338250"/>
            <a:ext cx="10894749"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 Em Portugal, temos mecanismos administrativos de conferência de faturação nas convenções e acordos mas estamos muito longe de ter um sistema maduro de auditoria clínica e de faturação sistemática que responda a perguntas fundamentais: </a:t>
            </a:r>
          </a:p>
          <a:p>
            <a:endParaRPr lang="pt-PT" dirty="0"/>
          </a:p>
        </p:txBody>
      </p:sp>
      <p:sp>
        <p:nvSpPr>
          <p:cNvPr id="17" name="CaixaDeTexto 16">
            <a:extLst>
              <a:ext uri="{FF2B5EF4-FFF2-40B4-BE49-F238E27FC236}">
                <a16:creationId xmlns:a16="http://schemas.microsoft.com/office/drawing/2014/main" id="{83158E56-C3B8-4538-FF20-A5491045C4FF}"/>
              </a:ext>
            </a:extLst>
          </p:cNvPr>
          <p:cNvSpPr txBox="1"/>
          <p:nvPr/>
        </p:nvSpPr>
        <p:spPr>
          <a:xfrm>
            <a:off x="806491" y="3362226"/>
            <a:ext cx="6169688"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dirty="0"/>
              <a:t>- este ato era clinicamente indicado </a:t>
            </a:r>
            <a:r>
              <a:rPr lang="pt-PT" sz="2400" b="1" dirty="0">
                <a:solidFill>
                  <a:srgbClr val="C00000"/>
                </a:solidFill>
              </a:rPr>
              <a:t>?  </a:t>
            </a:r>
          </a:p>
          <a:p>
            <a:pPr marL="0" indent="0">
              <a:buNone/>
            </a:pPr>
            <a:r>
              <a:rPr lang="pt-PT" dirty="0"/>
              <a:t>- código utilizado corresponde ao que foi feito</a:t>
            </a:r>
            <a:r>
              <a:rPr lang="pt-PT" b="1" dirty="0">
                <a:solidFill>
                  <a:srgbClr val="C00000"/>
                </a:solidFill>
              </a:rPr>
              <a:t> ?</a:t>
            </a:r>
            <a:endParaRPr lang="pt-PT" dirty="0"/>
          </a:p>
        </p:txBody>
      </p:sp>
      <p:sp>
        <p:nvSpPr>
          <p:cNvPr id="19" name="CaixaDeTexto 18">
            <a:extLst>
              <a:ext uri="{FF2B5EF4-FFF2-40B4-BE49-F238E27FC236}">
                <a16:creationId xmlns:a16="http://schemas.microsoft.com/office/drawing/2014/main" id="{84D9A30C-A6EB-D0CD-19AA-BC0E44368C53}"/>
              </a:ext>
            </a:extLst>
          </p:cNvPr>
          <p:cNvSpPr txBox="1"/>
          <p:nvPr/>
        </p:nvSpPr>
        <p:spPr>
          <a:xfrm>
            <a:off x="245742" y="4891914"/>
            <a:ext cx="6289321" cy="1200329"/>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comparação internacional confirma que os sistemas com maior pluralidade de prestadores que funcionam melhor não têm menos regulação — têm melhor regulação.</a:t>
            </a:r>
          </a:p>
        </p:txBody>
      </p:sp>
      <p:pic>
        <p:nvPicPr>
          <p:cNvPr id="23" name="Imagem 22">
            <a:extLst>
              <a:ext uri="{FF2B5EF4-FFF2-40B4-BE49-F238E27FC236}">
                <a16:creationId xmlns:a16="http://schemas.microsoft.com/office/drawing/2014/main" id="{AD6D6988-6FEE-7B1F-E5E2-CD3BCFFFED79}"/>
              </a:ext>
            </a:extLst>
          </p:cNvPr>
          <p:cNvPicPr>
            <a:picLocks noChangeAspect="1"/>
          </p:cNvPicPr>
          <p:nvPr/>
        </p:nvPicPr>
        <p:blipFill>
          <a:blip r:embed="rId3"/>
          <a:stretch>
            <a:fillRect/>
          </a:stretch>
        </p:blipFill>
        <p:spPr>
          <a:xfrm>
            <a:off x="7738227" y="3687744"/>
            <a:ext cx="4327664" cy="3081763"/>
          </a:xfrm>
          <a:prstGeom prst="rect">
            <a:avLst/>
          </a:prstGeom>
        </p:spPr>
      </p:pic>
      <p:sp>
        <p:nvSpPr>
          <p:cNvPr id="24" name="CaixaDeTexto 23">
            <a:extLst>
              <a:ext uri="{FF2B5EF4-FFF2-40B4-BE49-F238E27FC236}">
                <a16:creationId xmlns:a16="http://schemas.microsoft.com/office/drawing/2014/main" id="{7B55F6BC-35BB-D543-58AA-B13DAF8CD181}"/>
              </a:ext>
            </a:extLst>
          </p:cNvPr>
          <p:cNvSpPr txBox="1"/>
          <p:nvPr/>
        </p:nvSpPr>
        <p:spPr>
          <a:xfrm>
            <a:off x="405938" y="291827"/>
            <a:ext cx="10349803" cy="400110"/>
          </a:xfrm>
          <a:prstGeom prst="rect">
            <a:avLst/>
          </a:prstGeom>
          <a:noFill/>
        </p:spPr>
        <p:txBody>
          <a:bodyPr wrap="square" rtlCol="0">
            <a:spAutoFit/>
          </a:bodyPr>
          <a:lstStyle/>
          <a:p>
            <a:r>
              <a:rPr lang="pt-PT" sz="2000" b="1" dirty="0">
                <a:solidFill>
                  <a:schemeClr val="bg1"/>
                </a:solidFill>
              </a:rPr>
              <a:t>Financiamento </a:t>
            </a:r>
            <a:r>
              <a:rPr lang="pt-PT" sz="2000" b="1" dirty="0" err="1">
                <a:solidFill>
                  <a:schemeClr val="bg1"/>
                </a:solidFill>
              </a:rPr>
              <a:t>vs</a:t>
            </a:r>
            <a:r>
              <a:rPr lang="pt-PT" sz="2000" b="1" dirty="0">
                <a:solidFill>
                  <a:schemeClr val="bg1"/>
                </a:solidFill>
              </a:rPr>
              <a:t> contratação externa</a:t>
            </a:r>
          </a:p>
        </p:txBody>
      </p:sp>
    </p:spTree>
    <p:extLst>
      <p:ext uri="{BB962C8B-B14F-4D97-AF65-F5344CB8AC3E}">
        <p14:creationId xmlns:p14="http://schemas.microsoft.com/office/powerpoint/2010/main" val="357524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387A4-31E3-6A7D-73D4-7F16CE85C48D}"/>
            </a:ext>
          </a:extLst>
        </p:cNvPr>
        <p:cNvGrpSpPr/>
        <p:nvPr/>
      </p:nvGrpSpPr>
      <p:grpSpPr>
        <a:xfrm>
          <a:off x="0" y="0"/>
          <a:ext cx="0" cy="0"/>
          <a:chOff x="0" y="0"/>
          <a:chExt cx="0" cy="0"/>
        </a:xfrm>
      </p:grpSpPr>
      <p:cxnSp>
        <p:nvCxnSpPr>
          <p:cNvPr id="5" name="Conexão reta 4">
            <a:extLst>
              <a:ext uri="{FF2B5EF4-FFF2-40B4-BE49-F238E27FC236}">
                <a16:creationId xmlns:a16="http://schemas.microsoft.com/office/drawing/2014/main" id="{2B7B663F-AF58-C548-C73D-59F35BA21F73}"/>
              </a:ext>
            </a:extLst>
          </p:cNvPr>
          <p:cNvCxnSpPr/>
          <p:nvPr/>
        </p:nvCxnSpPr>
        <p:spPr>
          <a:xfrm>
            <a:off x="5800828" y="1634482"/>
            <a:ext cx="0" cy="4501661"/>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
        <p:nvSpPr>
          <p:cNvPr id="7" name="CaixaDeTexto 6">
            <a:extLst>
              <a:ext uri="{FF2B5EF4-FFF2-40B4-BE49-F238E27FC236}">
                <a16:creationId xmlns:a16="http://schemas.microsoft.com/office/drawing/2014/main" id="{C3923059-B8D4-8421-CAAD-93956C79A84A}"/>
              </a:ext>
            </a:extLst>
          </p:cNvPr>
          <p:cNvSpPr txBox="1"/>
          <p:nvPr/>
        </p:nvSpPr>
        <p:spPr>
          <a:xfrm>
            <a:off x="6361030" y="1502033"/>
            <a:ext cx="5630426" cy="1200329"/>
          </a:xfrm>
          <a:prstGeom prst="rect">
            <a:avLst/>
          </a:prstGeom>
          <a:noFill/>
          <a:ln>
            <a:noFill/>
          </a:ln>
        </p:spPr>
        <p:txBody>
          <a:bodyPr spcFirstLastPara="1" wrap="square" lIns="91425" tIns="91425" rIns="91425" bIns="91425" anchor="t" anchorCtr="0">
            <a:noAutofit/>
          </a:bodyPr>
          <a:lstStyle>
            <a:defPPr>
              <a:defRPr lang="pt-PT"/>
            </a:defPPr>
            <a:lvl1pPr indent="0">
              <a:buClr>
                <a:srgbClr val="C00000"/>
              </a:buClr>
              <a:buSzPct val="150000"/>
              <a:buFont typeface="Arial" panose="020B0604020202020204" pitchFamily="34" charset="0"/>
              <a:buNone/>
              <a:defRPr kern="0">
                <a:solidFill>
                  <a:schemeClr val="tx1">
                    <a:lumMod val="75000"/>
                    <a:lumOff val="25000"/>
                  </a:schemeClr>
                </a:solidFill>
                <a:latin typeface="Raleway"/>
                <a:ea typeface="Raleway"/>
                <a:cs typeface="Raleway"/>
              </a:defRPr>
            </a:lvl1pPr>
          </a:lstStyle>
          <a:p>
            <a:r>
              <a:rPr lang="pt-PT" dirty="0"/>
              <a:t>No contexto da prestação de cuidados de saúde financiados pelo Estado, deveria ser possível comparar de forma estruturada e homogénea indicadores: </a:t>
            </a:r>
          </a:p>
        </p:txBody>
      </p:sp>
      <p:sp>
        <p:nvSpPr>
          <p:cNvPr id="10" name="CaixaDeTexto 9">
            <a:extLst>
              <a:ext uri="{FF2B5EF4-FFF2-40B4-BE49-F238E27FC236}">
                <a16:creationId xmlns:a16="http://schemas.microsoft.com/office/drawing/2014/main" id="{9D3CDCCF-D381-B05D-5552-DA322F0FC263}"/>
              </a:ext>
            </a:extLst>
          </p:cNvPr>
          <p:cNvSpPr txBox="1"/>
          <p:nvPr/>
        </p:nvSpPr>
        <p:spPr>
          <a:xfrm>
            <a:off x="6883547" y="2789607"/>
            <a:ext cx="6169688" cy="2308324"/>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endParaRPr lang="pt-PT" dirty="0"/>
          </a:p>
          <a:p>
            <a:r>
              <a:rPr lang="pt-PT" dirty="0"/>
              <a:t>efetividade clínica, </a:t>
            </a:r>
          </a:p>
          <a:p>
            <a:r>
              <a:rPr lang="pt-PT" dirty="0"/>
              <a:t>segurança, </a:t>
            </a:r>
          </a:p>
          <a:p>
            <a:r>
              <a:rPr lang="pt-PT" dirty="0"/>
              <a:t>experiência do doente, </a:t>
            </a:r>
          </a:p>
          <a:p>
            <a:r>
              <a:rPr lang="pt-PT" dirty="0"/>
              <a:t>readmissões, </a:t>
            </a:r>
          </a:p>
          <a:p>
            <a:r>
              <a:rPr lang="pt-PT" dirty="0"/>
              <a:t>complicações, </a:t>
            </a:r>
          </a:p>
          <a:p>
            <a:r>
              <a:rPr lang="pt-PT" dirty="0"/>
              <a:t>mortalidade ajustada ao risco, </a:t>
            </a:r>
          </a:p>
          <a:p>
            <a:r>
              <a:rPr lang="pt-PT" dirty="0"/>
              <a:t>custo por episódio. </a:t>
            </a:r>
          </a:p>
        </p:txBody>
      </p:sp>
      <p:sp>
        <p:nvSpPr>
          <p:cNvPr id="14" name="CaixaDeTexto 13">
            <a:extLst>
              <a:ext uri="{FF2B5EF4-FFF2-40B4-BE49-F238E27FC236}">
                <a16:creationId xmlns:a16="http://schemas.microsoft.com/office/drawing/2014/main" id="{12A1492E-9007-4802-CDE0-B256D1F2A96D}"/>
              </a:ext>
            </a:extLst>
          </p:cNvPr>
          <p:cNvSpPr txBox="1"/>
          <p:nvPr/>
        </p:nvSpPr>
        <p:spPr>
          <a:xfrm>
            <a:off x="6324186" y="5212813"/>
            <a:ext cx="5174901"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dirty="0"/>
              <a:t>Os doentes devem escolher sem lhes dar informação sobre os resultados dos diferentes prestadores </a:t>
            </a:r>
            <a:r>
              <a:rPr lang="pt-PT" sz="2400" b="1" dirty="0">
                <a:solidFill>
                  <a:srgbClr val="C00000"/>
                </a:solidFill>
              </a:rPr>
              <a:t>?</a:t>
            </a:r>
            <a:endParaRPr lang="pt-PT" b="1" dirty="0">
              <a:solidFill>
                <a:srgbClr val="C00000"/>
              </a:solidFill>
            </a:endParaRPr>
          </a:p>
        </p:txBody>
      </p:sp>
      <p:sp>
        <p:nvSpPr>
          <p:cNvPr id="16" name="Google Shape;734;p50">
            <a:extLst>
              <a:ext uri="{FF2B5EF4-FFF2-40B4-BE49-F238E27FC236}">
                <a16:creationId xmlns:a16="http://schemas.microsoft.com/office/drawing/2014/main" id="{6AFE05DE-B681-CD19-8A3F-25DB5C8B6C7C}"/>
              </a:ext>
            </a:extLst>
          </p:cNvPr>
          <p:cNvSpPr/>
          <p:nvPr/>
        </p:nvSpPr>
        <p:spPr>
          <a:xfrm flipH="1">
            <a:off x="6953886" y="571291"/>
            <a:ext cx="3907964" cy="572311"/>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FFFFFF"/>
                </a:solidFill>
                <a:effectLst/>
                <a:uLnTx/>
                <a:uFillTx/>
                <a:ea typeface="Montserrat"/>
                <a:cs typeface="Montserrat"/>
                <a:sym typeface="Montserrat"/>
              </a:rPr>
              <a:t>Comparar Prestadores</a:t>
            </a:r>
            <a:endParaRPr kumimoji="0" b="1" i="0" u="none" strike="noStrike" kern="0" cap="none" spc="0" normalizeH="0" baseline="0" noProof="0" dirty="0">
              <a:ln>
                <a:noFill/>
              </a:ln>
              <a:solidFill>
                <a:srgbClr val="FFFFFF"/>
              </a:solidFill>
              <a:effectLst/>
              <a:uLnTx/>
              <a:uFillTx/>
              <a:ea typeface="Montserrat"/>
              <a:cs typeface="Montserrat"/>
              <a:sym typeface="Montserrat"/>
            </a:endParaRPr>
          </a:p>
        </p:txBody>
      </p:sp>
      <p:sp>
        <p:nvSpPr>
          <p:cNvPr id="18" name="Google Shape;734;p50">
            <a:extLst>
              <a:ext uri="{FF2B5EF4-FFF2-40B4-BE49-F238E27FC236}">
                <a16:creationId xmlns:a16="http://schemas.microsoft.com/office/drawing/2014/main" id="{5718B993-16CB-ADA6-F441-E8576F616F01}"/>
              </a:ext>
            </a:extLst>
          </p:cNvPr>
          <p:cNvSpPr/>
          <p:nvPr/>
        </p:nvSpPr>
        <p:spPr>
          <a:xfrm flipH="1">
            <a:off x="989765" y="543445"/>
            <a:ext cx="3907964" cy="572311"/>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FFFFFF"/>
                </a:solidFill>
                <a:effectLst/>
                <a:uLnTx/>
                <a:uFillTx/>
                <a:ea typeface="Montserrat"/>
                <a:cs typeface="Montserrat"/>
                <a:sym typeface="Montserrat"/>
              </a:rPr>
              <a:t>Modelo de Pagamento</a:t>
            </a:r>
            <a:endParaRPr kumimoji="0" b="1" i="0" u="none" strike="noStrike" kern="0" cap="none" spc="0" normalizeH="0" baseline="0" noProof="0" dirty="0">
              <a:ln>
                <a:noFill/>
              </a:ln>
              <a:solidFill>
                <a:srgbClr val="FFFFFF"/>
              </a:solidFill>
              <a:effectLst/>
              <a:uLnTx/>
              <a:uFillTx/>
              <a:ea typeface="Montserrat"/>
              <a:cs typeface="Montserrat"/>
              <a:sym typeface="Montserrat"/>
            </a:endParaRPr>
          </a:p>
        </p:txBody>
      </p:sp>
      <p:sp>
        <p:nvSpPr>
          <p:cNvPr id="20" name="CaixaDeTexto 19">
            <a:extLst>
              <a:ext uri="{FF2B5EF4-FFF2-40B4-BE49-F238E27FC236}">
                <a16:creationId xmlns:a16="http://schemas.microsoft.com/office/drawing/2014/main" id="{4FAFB911-BBB7-4894-25E9-86E7698A14E3}"/>
              </a:ext>
            </a:extLst>
          </p:cNvPr>
          <p:cNvSpPr txBox="1"/>
          <p:nvPr/>
        </p:nvSpPr>
        <p:spPr>
          <a:xfrm>
            <a:off x="854110" y="2636022"/>
            <a:ext cx="6199832" cy="36933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estimula volume.</a:t>
            </a:r>
          </a:p>
          <a:p>
            <a:r>
              <a:rPr lang="pt-PT" dirty="0"/>
              <a:t>dificulta a coordenação entre níveis.</a:t>
            </a:r>
          </a:p>
          <a:p>
            <a:r>
              <a:rPr lang="pt-PT" dirty="0"/>
              <a:t>não recompensa resultados.</a:t>
            </a:r>
          </a:p>
        </p:txBody>
      </p:sp>
      <p:sp>
        <p:nvSpPr>
          <p:cNvPr id="21" name="CaixaDeTexto 20">
            <a:extLst>
              <a:ext uri="{FF2B5EF4-FFF2-40B4-BE49-F238E27FC236}">
                <a16:creationId xmlns:a16="http://schemas.microsoft.com/office/drawing/2014/main" id="{B159DCC4-28B8-A044-0D0F-D83A44DEB69B}"/>
              </a:ext>
            </a:extLst>
          </p:cNvPr>
          <p:cNvSpPr txBox="1"/>
          <p:nvPr/>
        </p:nvSpPr>
        <p:spPr>
          <a:xfrm>
            <a:off x="207668" y="1617925"/>
            <a:ext cx="5888333"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dirty="0"/>
              <a:t>O modelo atual de pagamento ao ato gera algo previsível:</a:t>
            </a:r>
            <a:endParaRPr lang="pt-PT" b="1" dirty="0">
              <a:solidFill>
                <a:srgbClr val="C00000"/>
              </a:solidFill>
            </a:endParaRPr>
          </a:p>
        </p:txBody>
      </p:sp>
      <p:sp>
        <p:nvSpPr>
          <p:cNvPr id="23" name="CaixaDeTexto 22">
            <a:extLst>
              <a:ext uri="{FF2B5EF4-FFF2-40B4-BE49-F238E27FC236}">
                <a16:creationId xmlns:a16="http://schemas.microsoft.com/office/drawing/2014/main" id="{8EC852CC-8EB6-A5CE-FE41-B901CC1DF965}"/>
              </a:ext>
            </a:extLst>
          </p:cNvPr>
          <p:cNvSpPr txBox="1"/>
          <p:nvPr/>
        </p:nvSpPr>
        <p:spPr>
          <a:xfrm>
            <a:off x="76618" y="4323756"/>
            <a:ext cx="5754354" cy="1200329"/>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expansão da contratação externa que não reforme previamente os modelos de pagamento não está a comprar eficiência, está a financiar volume. </a:t>
            </a:r>
          </a:p>
        </p:txBody>
      </p:sp>
    </p:spTree>
    <p:extLst>
      <p:ext uri="{BB962C8B-B14F-4D97-AF65-F5344CB8AC3E}">
        <p14:creationId xmlns:p14="http://schemas.microsoft.com/office/powerpoint/2010/main" val="25234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20"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59984-C6B4-611E-01CF-A60FD4503F71}"/>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4A0570B5-344C-DCEF-8CFF-1933CE63A96D}"/>
              </a:ext>
            </a:extLst>
          </p:cNvPr>
          <p:cNvSpPr/>
          <p:nvPr/>
        </p:nvSpPr>
        <p:spPr>
          <a:xfrm rot="-5400000" flipH="1">
            <a:off x="4753403" y="-4745375"/>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CaixaDeTexto 20">
            <a:extLst>
              <a:ext uri="{FF2B5EF4-FFF2-40B4-BE49-F238E27FC236}">
                <a16:creationId xmlns:a16="http://schemas.microsoft.com/office/drawing/2014/main" id="{CA44B6E5-88B1-A68F-DA7F-5F7DC96F01B7}"/>
              </a:ext>
            </a:extLst>
          </p:cNvPr>
          <p:cNvSpPr txBox="1"/>
          <p:nvPr/>
        </p:nvSpPr>
        <p:spPr>
          <a:xfrm>
            <a:off x="398583" y="1672209"/>
            <a:ext cx="11227360"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Por outro lado, do ponto de vista da gestão hospitalar, a estrutura de propriedade e governação de um prestador não é irrelevante. </a:t>
            </a:r>
          </a:p>
        </p:txBody>
      </p:sp>
      <p:sp>
        <p:nvSpPr>
          <p:cNvPr id="5" name="CaixaDeTexto 4">
            <a:extLst>
              <a:ext uri="{FF2B5EF4-FFF2-40B4-BE49-F238E27FC236}">
                <a16:creationId xmlns:a16="http://schemas.microsoft.com/office/drawing/2014/main" id="{8CD1D4CB-83E2-6519-B9DC-95EBF2B909BD}"/>
              </a:ext>
            </a:extLst>
          </p:cNvPr>
          <p:cNvSpPr txBox="1"/>
          <p:nvPr/>
        </p:nvSpPr>
        <p:spPr>
          <a:xfrm>
            <a:off x="398583" y="2935736"/>
            <a:ext cx="10534024"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Modelo retorno financeiro a curto prazo </a:t>
            </a:r>
            <a:r>
              <a:rPr lang="pt-PT" dirty="0" err="1"/>
              <a:t>vs</a:t>
            </a:r>
            <a:r>
              <a:rPr lang="pt-PT" dirty="0"/>
              <a:t> Missão de serviço público </a:t>
            </a:r>
            <a:r>
              <a:rPr lang="pt-PT" dirty="0" err="1"/>
              <a:t>vs</a:t>
            </a:r>
            <a:r>
              <a:rPr lang="pt-PT" dirty="0"/>
              <a:t> Modelo não lucrativo</a:t>
            </a:r>
          </a:p>
        </p:txBody>
      </p:sp>
      <p:sp>
        <p:nvSpPr>
          <p:cNvPr id="7" name="CaixaDeTexto 6">
            <a:extLst>
              <a:ext uri="{FF2B5EF4-FFF2-40B4-BE49-F238E27FC236}">
                <a16:creationId xmlns:a16="http://schemas.microsoft.com/office/drawing/2014/main" id="{69A79E23-B5C2-ADFC-4D16-E480E8D38C45}"/>
              </a:ext>
            </a:extLst>
          </p:cNvPr>
          <p:cNvSpPr txBox="1"/>
          <p:nvPr/>
        </p:nvSpPr>
        <p:spPr>
          <a:xfrm>
            <a:off x="460548" y="3985462"/>
            <a:ext cx="10410093" cy="1200329"/>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dirty="0"/>
              <a:t>Contratação externa:</a:t>
            </a:r>
          </a:p>
          <a:p>
            <a:endParaRPr lang="pt-PT" dirty="0"/>
          </a:p>
          <a:p>
            <a:r>
              <a:rPr lang="pt-PT" dirty="0"/>
              <a:t>entidades não lucrativas com forte lógica de reinvestimento?</a:t>
            </a:r>
          </a:p>
          <a:p>
            <a:r>
              <a:rPr lang="pt-PT" dirty="0"/>
              <a:t>limite ao lucro?</a:t>
            </a:r>
          </a:p>
          <a:p>
            <a:r>
              <a:rPr lang="pt-PT" dirty="0"/>
              <a:t>limites à distribuição de lucros provenientes do financiamento público?</a:t>
            </a:r>
          </a:p>
        </p:txBody>
      </p:sp>
      <p:sp>
        <p:nvSpPr>
          <p:cNvPr id="8" name="CaixaDeTexto 7">
            <a:extLst>
              <a:ext uri="{FF2B5EF4-FFF2-40B4-BE49-F238E27FC236}">
                <a16:creationId xmlns:a16="http://schemas.microsoft.com/office/drawing/2014/main" id="{FE6BC7AB-2B8E-7DCF-5A76-BE110B26EBA1}"/>
              </a:ext>
            </a:extLst>
          </p:cNvPr>
          <p:cNvSpPr txBox="1"/>
          <p:nvPr/>
        </p:nvSpPr>
        <p:spPr>
          <a:xfrm>
            <a:off x="405938" y="291827"/>
            <a:ext cx="10349803" cy="400110"/>
          </a:xfrm>
          <a:prstGeom prst="rect">
            <a:avLst/>
          </a:prstGeom>
          <a:noFill/>
        </p:spPr>
        <p:txBody>
          <a:bodyPr wrap="square" rtlCol="0">
            <a:spAutoFit/>
          </a:bodyPr>
          <a:lstStyle/>
          <a:p>
            <a:r>
              <a:rPr lang="pt-PT" sz="2000" b="1" dirty="0">
                <a:solidFill>
                  <a:schemeClr val="bg1"/>
                </a:solidFill>
              </a:rPr>
              <a:t>Financiamento </a:t>
            </a:r>
            <a:r>
              <a:rPr lang="pt-PT" sz="2000" b="1" dirty="0" err="1">
                <a:solidFill>
                  <a:schemeClr val="bg1"/>
                </a:solidFill>
              </a:rPr>
              <a:t>vs</a:t>
            </a:r>
            <a:r>
              <a:rPr lang="pt-PT" sz="2000" b="1" dirty="0">
                <a:solidFill>
                  <a:schemeClr val="bg1"/>
                </a:solidFill>
              </a:rPr>
              <a:t> contratação externa</a:t>
            </a:r>
          </a:p>
        </p:txBody>
      </p:sp>
      <p:grpSp>
        <p:nvGrpSpPr>
          <p:cNvPr id="22" name="Agrupar 21">
            <a:extLst>
              <a:ext uri="{FF2B5EF4-FFF2-40B4-BE49-F238E27FC236}">
                <a16:creationId xmlns:a16="http://schemas.microsoft.com/office/drawing/2014/main" id="{C20581FB-FDFC-0D86-2245-564687375A36}"/>
              </a:ext>
            </a:extLst>
          </p:cNvPr>
          <p:cNvGrpSpPr/>
          <p:nvPr/>
        </p:nvGrpSpPr>
        <p:grpSpPr>
          <a:xfrm>
            <a:off x="10279464" y="5994089"/>
            <a:ext cx="1829541" cy="810059"/>
            <a:chOff x="401934" y="97065"/>
            <a:chExt cx="3415601" cy="1560914"/>
          </a:xfrm>
        </p:grpSpPr>
        <p:pic>
          <p:nvPicPr>
            <p:cNvPr id="23" name="Imagem 22" descr="Uma imagem com círculo&#10;&#10;Descrição gerada automaticamente">
              <a:extLst>
                <a:ext uri="{FF2B5EF4-FFF2-40B4-BE49-F238E27FC236}">
                  <a16:creationId xmlns:a16="http://schemas.microsoft.com/office/drawing/2014/main" id="{8C42510E-5127-81F5-3859-6CD3B400B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24" name="Imagem 23" descr="Uma imagem com texto, Tipo de letra, Gráficos, design gráfico&#10;&#10;Descrição gerada automaticamente">
              <a:extLst>
                <a:ext uri="{FF2B5EF4-FFF2-40B4-BE49-F238E27FC236}">
                  <a16:creationId xmlns:a16="http://schemas.microsoft.com/office/drawing/2014/main" id="{0754F368-C7C5-D6AF-CBF0-973CBD1C20F2}"/>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Tree>
    <p:extLst>
      <p:ext uri="{BB962C8B-B14F-4D97-AF65-F5344CB8AC3E}">
        <p14:creationId xmlns:p14="http://schemas.microsoft.com/office/powerpoint/2010/main" val="16331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0ECA-D6F8-CEE6-D532-D8EE5875BD89}"/>
            </a:ext>
          </a:extLst>
        </p:cNvPr>
        <p:cNvGrpSpPr/>
        <p:nvPr/>
      </p:nvGrpSpPr>
      <p:grpSpPr>
        <a:xfrm>
          <a:off x="0" y="0"/>
          <a:ext cx="0" cy="0"/>
          <a:chOff x="0" y="0"/>
          <a:chExt cx="0" cy="0"/>
        </a:xfrm>
      </p:grpSpPr>
      <p:pic>
        <p:nvPicPr>
          <p:cNvPr id="4" name="Imagem 3" descr="Uma imagem com pessoa, Cotovelo, articular, punho&#10;&#10;Descrição gerada automaticamente">
            <a:extLst>
              <a:ext uri="{FF2B5EF4-FFF2-40B4-BE49-F238E27FC236}">
                <a16:creationId xmlns:a16="http://schemas.microsoft.com/office/drawing/2014/main" id="{EC9546AB-F01D-6599-90DA-A71391AD9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79842" cy="6858000"/>
          </a:xfrm>
          <a:prstGeom prst="rect">
            <a:avLst/>
          </a:prstGeom>
        </p:spPr>
      </p:pic>
      <p:grpSp>
        <p:nvGrpSpPr>
          <p:cNvPr id="8" name="Agrupar 7">
            <a:extLst>
              <a:ext uri="{FF2B5EF4-FFF2-40B4-BE49-F238E27FC236}">
                <a16:creationId xmlns:a16="http://schemas.microsoft.com/office/drawing/2014/main" id="{216BFB39-197C-84FB-2997-665575D42B24}"/>
              </a:ext>
            </a:extLst>
          </p:cNvPr>
          <p:cNvGrpSpPr/>
          <p:nvPr/>
        </p:nvGrpSpPr>
        <p:grpSpPr>
          <a:xfrm>
            <a:off x="8621485" y="147308"/>
            <a:ext cx="2352799" cy="1060437"/>
            <a:chOff x="401934" y="97065"/>
            <a:chExt cx="3415601" cy="1560914"/>
          </a:xfrm>
        </p:grpSpPr>
        <p:pic>
          <p:nvPicPr>
            <p:cNvPr id="5" name="Imagem 4" descr="Uma imagem com círculo&#10;&#10;Descrição gerada automaticamente">
              <a:extLst>
                <a:ext uri="{FF2B5EF4-FFF2-40B4-BE49-F238E27FC236}">
                  <a16:creationId xmlns:a16="http://schemas.microsoft.com/office/drawing/2014/main" id="{C89BB447-B4FD-CA30-179D-8B3636B93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7" name="Imagem 6" descr="Uma imagem com texto, Tipo de letra, Gráficos, design gráfico&#10;&#10;Descrição gerada automaticamente">
              <a:extLst>
                <a:ext uri="{FF2B5EF4-FFF2-40B4-BE49-F238E27FC236}">
                  <a16:creationId xmlns:a16="http://schemas.microsoft.com/office/drawing/2014/main" id="{F332CBDC-654E-AAC5-6F66-C0E762D1E591}"/>
                </a:ext>
              </a:extLst>
            </p:cNvPr>
            <p:cNvPicPr>
              <a:picLocks noChangeAspect="1"/>
            </p:cNvPicPr>
            <p:nvPr/>
          </p:nvPicPr>
          <p:blipFill>
            <a:blip r:embed="rId5">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9" name="CaixaDeTexto 8">
            <a:extLst>
              <a:ext uri="{FF2B5EF4-FFF2-40B4-BE49-F238E27FC236}">
                <a16:creationId xmlns:a16="http://schemas.microsoft.com/office/drawing/2014/main" id="{B10AEFB4-DDE4-9DDF-730A-5BD4C0670B24}"/>
              </a:ext>
            </a:extLst>
          </p:cNvPr>
          <p:cNvSpPr txBox="1"/>
          <p:nvPr/>
        </p:nvSpPr>
        <p:spPr>
          <a:xfrm>
            <a:off x="8382999" y="2364252"/>
            <a:ext cx="3660949" cy="1754326"/>
          </a:xfrm>
          <a:prstGeom prst="rect">
            <a:avLst/>
          </a:prstGeom>
          <a:noFill/>
        </p:spPr>
        <p:txBody>
          <a:bodyPr wrap="square" rtlCol="0">
            <a:spAutoFit/>
          </a:bodyPr>
          <a:lstStyle/>
          <a:p>
            <a:pPr algn="ctr"/>
            <a:r>
              <a:rPr lang="pt-PT" sz="3600" dirty="0">
                <a:solidFill>
                  <a:srgbClr val="C00000"/>
                </a:solidFill>
              </a:rPr>
              <a:t>COMPROMISSO</a:t>
            </a:r>
          </a:p>
          <a:p>
            <a:pPr algn="ctr"/>
            <a:r>
              <a:rPr lang="pt-PT" sz="3600" dirty="0">
                <a:solidFill>
                  <a:srgbClr val="C00000"/>
                </a:solidFill>
              </a:rPr>
              <a:t>SOCIAL</a:t>
            </a:r>
          </a:p>
          <a:p>
            <a:pPr algn="ctr"/>
            <a:r>
              <a:rPr lang="pt-PT" sz="3600" dirty="0">
                <a:solidFill>
                  <a:srgbClr val="C00000"/>
                </a:solidFill>
              </a:rPr>
              <a:t>CONTRATUAL</a:t>
            </a:r>
          </a:p>
        </p:txBody>
      </p:sp>
      <p:sp>
        <p:nvSpPr>
          <p:cNvPr id="3" name="CaixaDeTexto 2">
            <a:extLst>
              <a:ext uri="{FF2B5EF4-FFF2-40B4-BE49-F238E27FC236}">
                <a16:creationId xmlns:a16="http://schemas.microsoft.com/office/drawing/2014/main" id="{0BAE40E0-0D6A-5B05-6A73-462EBD39AEDB}"/>
              </a:ext>
            </a:extLst>
          </p:cNvPr>
          <p:cNvSpPr txBox="1"/>
          <p:nvPr/>
        </p:nvSpPr>
        <p:spPr>
          <a:xfrm>
            <a:off x="8382999" y="4525855"/>
            <a:ext cx="3660949" cy="1200329"/>
          </a:xfrm>
          <a:prstGeom prst="rect">
            <a:avLst/>
          </a:prstGeom>
          <a:noFill/>
          <a:ln>
            <a:noFill/>
          </a:ln>
        </p:spPr>
        <p:txBody>
          <a:bodyPr spcFirstLastPara="1" wrap="square" lIns="91425" tIns="91425" rIns="91425" bIns="91425" anchor="t" anchorCtr="0">
            <a:noAutofit/>
          </a:bodyPr>
          <a:lstStyle>
            <a:defPPr>
              <a:defRPr lang="pt-PT"/>
            </a:defPPr>
            <a:lvl1pPr>
              <a:buClr>
                <a:srgbClr val="000000"/>
              </a:buClr>
              <a:buFont typeface="Arial"/>
              <a:buNone/>
              <a:defRPr sz="1600" kern="0">
                <a:solidFill>
                  <a:schemeClr val="tx1">
                    <a:lumMod val="85000"/>
                    <a:lumOff val="15000"/>
                  </a:schemeClr>
                </a:solidFill>
                <a:latin typeface="Raleway"/>
                <a:ea typeface="Raleway"/>
                <a:cs typeface="Raleway"/>
              </a:defRPr>
            </a:lvl1pPr>
          </a:lstStyle>
          <a:p>
            <a:pPr algn="ctr"/>
            <a:r>
              <a:rPr lang="pt-PT" dirty="0"/>
              <a:t>Artigo 64.º “todos têm direito à proteção da saúde (…), direito realizado através de um Serviço Nacional de Saúde”. </a:t>
            </a:r>
          </a:p>
        </p:txBody>
      </p:sp>
    </p:spTree>
    <p:extLst>
      <p:ext uri="{BB962C8B-B14F-4D97-AF65-F5344CB8AC3E}">
        <p14:creationId xmlns:p14="http://schemas.microsoft.com/office/powerpoint/2010/main" val="413464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7EBAB-AD9F-C140-524A-B4CC04725798}"/>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BD93E3A4-A826-EA15-5A22-272B13B5E49C}"/>
              </a:ext>
            </a:extLst>
          </p:cNvPr>
          <p:cNvSpPr/>
          <p:nvPr/>
        </p:nvSpPr>
        <p:spPr>
          <a:xfrm rot="-5400000" flipH="1">
            <a:off x="4817920" y="-4762918"/>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CaixaDeTexto 8">
            <a:extLst>
              <a:ext uri="{FF2B5EF4-FFF2-40B4-BE49-F238E27FC236}">
                <a16:creationId xmlns:a16="http://schemas.microsoft.com/office/drawing/2014/main" id="{832B034C-14F5-198C-6831-05B0E8BC666F}"/>
              </a:ext>
            </a:extLst>
          </p:cNvPr>
          <p:cNvSpPr txBox="1"/>
          <p:nvPr/>
        </p:nvSpPr>
        <p:spPr>
          <a:xfrm>
            <a:off x="309979" y="329883"/>
            <a:ext cx="10349803" cy="400110"/>
          </a:xfrm>
          <a:prstGeom prst="rect">
            <a:avLst/>
          </a:prstGeom>
          <a:noFill/>
        </p:spPr>
        <p:txBody>
          <a:bodyPr wrap="square" rtlCol="0">
            <a:spAutoFit/>
          </a:bodyPr>
          <a:lstStyle>
            <a:defPPr>
              <a:defRPr lang="pt-PT"/>
            </a:defPPr>
            <a:lvl1pPr>
              <a:defRPr sz="2000" b="1">
                <a:solidFill>
                  <a:schemeClr val="bg1"/>
                </a:solidFill>
              </a:defRPr>
            </a:lvl1pPr>
          </a:lstStyle>
          <a:p>
            <a:r>
              <a:rPr lang="pt-PT" dirty="0"/>
              <a:t>Plano Plurianual para o Desenvolvimento » Quadro Global de Referência</a:t>
            </a:r>
          </a:p>
        </p:txBody>
      </p:sp>
      <p:sp>
        <p:nvSpPr>
          <p:cNvPr id="11" name="CaixaDeTexto 10">
            <a:extLst>
              <a:ext uri="{FF2B5EF4-FFF2-40B4-BE49-F238E27FC236}">
                <a16:creationId xmlns:a16="http://schemas.microsoft.com/office/drawing/2014/main" id="{F2C1EE62-B6D4-7807-80C1-916084781F99}"/>
              </a:ext>
            </a:extLst>
          </p:cNvPr>
          <p:cNvSpPr txBox="1"/>
          <p:nvPr/>
        </p:nvSpPr>
        <p:spPr>
          <a:xfrm>
            <a:off x="309979" y="1355443"/>
            <a:ext cx="11069280"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Plano Plurianual para o Desenvolvimento do SNS deveria assegurar: </a:t>
            </a:r>
          </a:p>
          <a:p>
            <a:endParaRPr lang="pt-PT" dirty="0"/>
          </a:p>
        </p:txBody>
      </p:sp>
      <p:sp>
        <p:nvSpPr>
          <p:cNvPr id="13" name="CaixaDeTexto 12">
            <a:extLst>
              <a:ext uri="{FF2B5EF4-FFF2-40B4-BE49-F238E27FC236}">
                <a16:creationId xmlns:a16="http://schemas.microsoft.com/office/drawing/2014/main" id="{AC245637-1E92-1333-E515-3C46101F7A61}"/>
              </a:ext>
            </a:extLst>
          </p:cNvPr>
          <p:cNvSpPr txBox="1"/>
          <p:nvPr/>
        </p:nvSpPr>
        <p:spPr>
          <a:xfrm>
            <a:off x="584130" y="2115819"/>
            <a:ext cx="6169688" cy="369332"/>
          </a:xfrm>
          <a:prstGeom prst="rect">
            <a:avLst/>
          </a:prstGeom>
          <a:noFill/>
        </p:spPr>
        <p:txBody>
          <a:bodyPr wrap="square">
            <a:spAutoFit/>
          </a:bodyPr>
          <a:lstStyle/>
          <a:p>
            <a:r>
              <a:rPr lang="pt-PT" sz="1800" b="1" i="0" dirty="0">
                <a:solidFill>
                  <a:srgbClr val="C00000"/>
                </a:solidFill>
                <a:effectLst/>
                <a:latin typeface="Calibri" panose="020F0502020204030204" pitchFamily="34" charset="0"/>
              </a:rPr>
              <a:t>1 - </a:t>
            </a:r>
            <a:r>
              <a:rPr lang="pt-PT" sz="1800" b="0" i="0" dirty="0">
                <a:solidFill>
                  <a:srgbClr val="000000"/>
                </a:solidFill>
                <a:effectLst/>
                <a:latin typeface="Calibri" panose="020F0502020204030204" pitchFamily="34" charset="0"/>
              </a:rPr>
              <a:t>a previsibilidade e a sustentabilidade financeira</a:t>
            </a:r>
            <a:endParaRPr lang="pt-PT" dirty="0"/>
          </a:p>
        </p:txBody>
      </p:sp>
      <p:sp>
        <p:nvSpPr>
          <p:cNvPr id="15" name="CaixaDeTexto 14">
            <a:extLst>
              <a:ext uri="{FF2B5EF4-FFF2-40B4-BE49-F238E27FC236}">
                <a16:creationId xmlns:a16="http://schemas.microsoft.com/office/drawing/2014/main" id="{2AD3B5A4-9444-EFD0-49F5-24D2BE5E7C62}"/>
              </a:ext>
            </a:extLst>
          </p:cNvPr>
          <p:cNvSpPr txBox="1"/>
          <p:nvPr/>
        </p:nvSpPr>
        <p:spPr>
          <a:xfrm>
            <a:off x="584130" y="2608675"/>
            <a:ext cx="6169688" cy="369332"/>
          </a:xfrm>
          <a:prstGeom prst="rect">
            <a:avLst/>
          </a:prstGeom>
          <a:noFill/>
        </p:spPr>
        <p:txBody>
          <a:bodyPr wrap="square">
            <a:spAutoFit/>
          </a:bodyPr>
          <a:lstStyle/>
          <a:p>
            <a:r>
              <a:rPr lang="pt-PT" sz="1800" b="1" i="0" dirty="0">
                <a:solidFill>
                  <a:srgbClr val="C00000"/>
                </a:solidFill>
                <a:effectLst/>
                <a:latin typeface="Calibri" panose="020F0502020204030204" pitchFamily="34" charset="0"/>
              </a:rPr>
              <a:t>2 - </a:t>
            </a:r>
            <a:r>
              <a:rPr lang="pt-PT" sz="1800" b="0" i="0" dirty="0">
                <a:solidFill>
                  <a:srgbClr val="000000"/>
                </a:solidFill>
                <a:effectLst/>
                <a:latin typeface="Calibri" panose="020F0502020204030204" pitchFamily="34" charset="0"/>
              </a:rPr>
              <a:t>a autonomia de gestão</a:t>
            </a:r>
            <a:endParaRPr lang="pt-PT" dirty="0"/>
          </a:p>
        </p:txBody>
      </p:sp>
      <p:sp>
        <p:nvSpPr>
          <p:cNvPr id="18" name="CaixaDeTexto 17">
            <a:extLst>
              <a:ext uri="{FF2B5EF4-FFF2-40B4-BE49-F238E27FC236}">
                <a16:creationId xmlns:a16="http://schemas.microsoft.com/office/drawing/2014/main" id="{5B710681-4AD8-850E-9C20-086F58B45E64}"/>
              </a:ext>
            </a:extLst>
          </p:cNvPr>
          <p:cNvSpPr txBox="1"/>
          <p:nvPr/>
        </p:nvSpPr>
        <p:spPr>
          <a:xfrm>
            <a:off x="584130" y="3180420"/>
            <a:ext cx="6169688" cy="369332"/>
          </a:xfrm>
          <a:prstGeom prst="rect">
            <a:avLst/>
          </a:prstGeom>
          <a:noFill/>
        </p:spPr>
        <p:txBody>
          <a:bodyPr wrap="square">
            <a:spAutoFit/>
          </a:bodyPr>
          <a:lstStyle/>
          <a:p>
            <a:r>
              <a:rPr lang="pt-PT" sz="1800" b="1" i="0" dirty="0">
                <a:solidFill>
                  <a:srgbClr val="C00000"/>
                </a:solidFill>
                <a:effectLst/>
                <a:latin typeface="Calibri" panose="020F0502020204030204" pitchFamily="34" charset="0"/>
              </a:rPr>
              <a:t>3 - </a:t>
            </a:r>
            <a:r>
              <a:rPr lang="pt-PT" sz="1800" b="0" i="0" dirty="0">
                <a:solidFill>
                  <a:srgbClr val="000000"/>
                </a:solidFill>
                <a:effectLst/>
                <a:latin typeface="Calibri" panose="020F0502020204030204" pitchFamily="34" charset="0"/>
              </a:rPr>
              <a:t>uma política para as profissões de saúde, </a:t>
            </a:r>
            <a:endParaRPr lang="pt-PT" dirty="0"/>
          </a:p>
        </p:txBody>
      </p:sp>
      <p:sp>
        <p:nvSpPr>
          <p:cNvPr id="20" name="CaixaDeTexto 19">
            <a:extLst>
              <a:ext uri="{FF2B5EF4-FFF2-40B4-BE49-F238E27FC236}">
                <a16:creationId xmlns:a16="http://schemas.microsoft.com/office/drawing/2014/main" id="{D85551CA-C3A2-4D30-1A9F-F4A2314417EB}"/>
              </a:ext>
            </a:extLst>
          </p:cNvPr>
          <p:cNvSpPr txBox="1"/>
          <p:nvPr/>
        </p:nvSpPr>
        <p:spPr>
          <a:xfrm>
            <a:off x="6312138" y="2650058"/>
            <a:ext cx="6169688" cy="369332"/>
          </a:xfrm>
          <a:prstGeom prst="rect">
            <a:avLst/>
          </a:prstGeom>
          <a:noFill/>
        </p:spPr>
        <p:txBody>
          <a:bodyPr wrap="square">
            <a:spAutoFit/>
          </a:bodyPr>
          <a:lstStyle/>
          <a:p>
            <a:r>
              <a:rPr lang="pt-PT" sz="1800" b="1" dirty="0">
                <a:solidFill>
                  <a:srgbClr val="C00000"/>
                </a:solidFill>
                <a:effectLst/>
                <a:latin typeface="Calibri" panose="020F0502020204030204" pitchFamily="34" charset="0"/>
              </a:rPr>
              <a:t>5 - </a:t>
            </a:r>
            <a:r>
              <a:rPr lang="pt-PT" sz="1800" b="0" i="0" dirty="0">
                <a:solidFill>
                  <a:srgbClr val="000000"/>
                </a:solidFill>
                <a:effectLst/>
                <a:latin typeface="Calibri" panose="020F0502020204030204" pitchFamily="34" charset="0"/>
              </a:rPr>
              <a:t>a inovação técnica e tecnológica indispensável</a:t>
            </a:r>
            <a:endParaRPr lang="pt-PT" dirty="0"/>
          </a:p>
        </p:txBody>
      </p:sp>
      <p:sp>
        <p:nvSpPr>
          <p:cNvPr id="23" name="CaixaDeTexto 22">
            <a:extLst>
              <a:ext uri="{FF2B5EF4-FFF2-40B4-BE49-F238E27FC236}">
                <a16:creationId xmlns:a16="http://schemas.microsoft.com/office/drawing/2014/main" id="{BB88A03D-CD7D-5E4D-EDDF-88987E3FF69E}"/>
              </a:ext>
            </a:extLst>
          </p:cNvPr>
          <p:cNvSpPr txBox="1"/>
          <p:nvPr/>
        </p:nvSpPr>
        <p:spPr>
          <a:xfrm>
            <a:off x="6312138" y="2162804"/>
            <a:ext cx="6631912" cy="369332"/>
          </a:xfrm>
          <a:prstGeom prst="rect">
            <a:avLst/>
          </a:prstGeom>
          <a:noFill/>
        </p:spPr>
        <p:txBody>
          <a:bodyPr wrap="square">
            <a:spAutoFit/>
          </a:bodyPr>
          <a:lstStyle/>
          <a:p>
            <a:r>
              <a:rPr lang="pt-PT" sz="1800" b="1" i="0" dirty="0">
                <a:solidFill>
                  <a:srgbClr val="C00000"/>
                </a:solidFill>
                <a:effectLst/>
                <a:latin typeface="Calibri" panose="020F0502020204030204" pitchFamily="34" charset="0"/>
              </a:rPr>
              <a:t>4 - </a:t>
            </a:r>
            <a:r>
              <a:rPr lang="pt-PT" sz="1800" b="0" i="0" dirty="0">
                <a:solidFill>
                  <a:srgbClr val="000000"/>
                </a:solidFill>
                <a:effectLst/>
                <a:latin typeface="Calibri" panose="020F0502020204030204" pitchFamily="34" charset="0"/>
              </a:rPr>
              <a:t>o investimento nas infraestruturas necessárias</a:t>
            </a:r>
            <a:endParaRPr lang="pt-PT" dirty="0"/>
          </a:p>
        </p:txBody>
      </p:sp>
      <p:sp>
        <p:nvSpPr>
          <p:cNvPr id="25" name="CaixaDeTexto 24">
            <a:extLst>
              <a:ext uri="{FF2B5EF4-FFF2-40B4-BE49-F238E27FC236}">
                <a16:creationId xmlns:a16="http://schemas.microsoft.com/office/drawing/2014/main" id="{F9977088-05F0-B398-9BFD-F6932F3C4D6B}"/>
              </a:ext>
            </a:extLst>
          </p:cNvPr>
          <p:cNvSpPr txBox="1"/>
          <p:nvPr/>
        </p:nvSpPr>
        <p:spPr>
          <a:xfrm>
            <a:off x="6312138" y="3105834"/>
            <a:ext cx="5431972" cy="646331"/>
          </a:xfrm>
          <a:prstGeom prst="rect">
            <a:avLst/>
          </a:prstGeom>
          <a:noFill/>
        </p:spPr>
        <p:txBody>
          <a:bodyPr wrap="square">
            <a:spAutoFit/>
          </a:bodyPr>
          <a:lstStyle/>
          <a:p>
            <a:r>
              <a:rPr lang="pt-PT" sz="1800" b="1" i="0" dirty="0">
                <a:solidFill>
                  <a:srgbClr val="C00000"/>
                </a:solidFill>
                <a:effectLst/>
                <a:latin typeface="Calibri" panose="020F0502020204030204" pitchFamily="34" charset="0"/>
              </a:rPr>
              <a:t>6 - </a:t>
            </a:r>
            <a:r>
              <a:rPr lang="pt-PT" sz="1800" b="0" i="0" dirty="0">
                <a:solidFill>
                  <a:srgbClr val="000000"/>
                </a:solidFill>
                <a:effectLst/>
                <a:latin typeface="Calibri" panose="020F0502020204030204" pitchFamily="34" charset="0"/>
              </a:rPr>
              <a:t>um enquadramento para a cooperação com os setores social e privado. </a:t>
            </a:r>
            <a:endParaRPr lang="pt-PT" dirty="0"/>
          </a:p>
        </p:txBody>
      </p:sp>
      <p:sp>
        <p:nvSpPr>
          <p:cNvPr id="19" name="Seta: Curvada Para a Direita 18">
            <a:extLst>
              <a:ext uri="{FF2B5EF4-FFF2-40B4-BE49-F238E27FC236}">
                <a16:creationId xmlns:a16="http://schemas.microsoft.com/office/drawing/2014/main" id="{C296EC5F-D9EB-912A-CE3E-B9165C1B7F37}"/>
              </a:ext>
            </a:extLst>
          </p:cNvPr>
          <p:cNvSpPr/>
          <p:nvPr/>
        </p:nvSpPr>
        <p:spPr>
          <a:xfrm rot="20536732">
            <a:off x="591348" y="4023563"/>
            <a:ext cx="607187" cy="82102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21" name="CaixaDeTexto 20">
            <a:extLst>
              <a:ext uri="{FF2B5EF4-FFF2-40B4-BE49-F238E27FC236}">
                <a16:creationId xmlns:a16="http://schemas.microsoft.com/office/drawing/2014/main" id="{95D77736-AAE4-AF61-094A-74CCA4E0F809}"/>
              </a:ext>
            </a:extLst>
          </p:cNvPr>
          <p:cNvSpPr txBox="1"/>
          <p:nvPr/>
        </p:nvSpPr>
        <p:spPr>
          <a:xfrm>
            <a:off x="1219178" y="4387156"/>
            <a:ext cx="11069280"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Quadro Global de Referência do SNS – uma perspetiva trianual: </a:t>
            </a:r>
          </a:p>
          <a:p>
            <a:endParaRPr lang="pt-PT" dirty="0"/>
          </a:p>
        </p:txBody>
      </p:sp>
      <p:sp>
        <p:nvSpPr>
          <p:cNvPr id="24" name="CaixaDeTexto 23">
            <a:extLst>
              <a:ext uri="{FF2B5EF4-FFF2-40B4-BE49-F238E27FC236}">
                <a16:creationId xmlns:a16="http://schemas.microsoft.com/office/drawing/2014/main" id="{1367D9D1-B967-3127-4A33-AC7072A4BED3}"/>
              </a:ext>
            </a:extLst>
          </p:cNvPr>
          <p:cNvSpPr txBox="1"/>
          <p:nvPr/>
        </p:nvSpPr>
        <p:spPr>
          <a:xfrm>
            <a:off x="2343778" y="5161314"/>
            <a:ext cx="6516356" cy="1200329"/>
          </a:xfrm>
          <a:prstGeom prst="rect">
            <a:avLst/>
          </a:prstGeom>
          <a:noFill/>
          <a:ln>
            <a:noFill/>
          </a:ln>
        </p:spPr>
        <p:txBody>
          <a:bodyPr spcFirstLastPara="1" wrap="square" lIns="91425" tIns="91425" rIns="91425" bIns="91425" anchor="t" anchorCtr="0">
            <a:noAutofit/>
          </a:bodyPr>
          <a:lstStyle>
            <a:defPPr>
              <a:defRPr lang="pt-PT"/>
            </a:defPPr>
            <a:lvl1pPr indent="0">
              <a:buClr>
                <a:srgbClr val="C00000"/>
              </a:buClr>
              <a:buSzPct val="150000"/>
              <a:buFont typeface="Arial" panose="020B0604020202020204" pitchFamily="34" charset="0"/>
              <a:buNone/>
              <a:defRPr kern="0">
                <a:solidFill>
                  <a:schemeClr val="tx1">
                    <a:lumMod val="75000"/>
                    <a:lumOff val="25000"/>
                  </a:schemeClr>
                </a:solidFill>
                <a:latin typeface="Raleway"/>
                <a:ea typeface="Raleway"/>
                <a:cs typeface="Raleway"/>
              </a:defRPr>
            </a:lvl1pPr>
          </a:lstStyle>
          <a:p>
            <a:pPr marL="285750" indent="-285750">
              <a:buFont typeface="Arial" panose="020B0604020202020204" pitchFamily="34" charset="0"/>
              <a:buChar char="•"/>
            </a:pPr>
            <a:r>
              <a:rPr lang="pt-PT" dirty="0"/>
              <a:t>desempenho assistencial</a:t>
            </a:r>
          </a:p>
          <a:p>
            <a:pPr marL="285750" indent="-285750">
              <a:buFont typeface="Arial" panose="020B0604020202020204" pitchFamily="34" charset="0"/>
              <a:buChar char="•"/>
            </a:pPr>
            <a:r>
              <a:rPr lang="pt-PT" dirty="0"/>
              <a:t>desempenho económico-financeiro</a:t>
            </a:r>
          </a:p>
          <a:p>
            <a:pPr marL="285750" indent="-285750">
              <a:buFont typeface="Arial" panose="020B0604020202020204" pitchFamily="34" charset="0"/>
              <a:buChar char="•"/>
            </a:pPr>
            <a:r>
              <a:rPr lang="pt-PT" dirty="0"/>
              <a:t>recursos humanos</a:t>
            </a:r>
          </a:p>
          <a:p>
            <a:pPr marL="285750" indent="-285750">
              <a:buFont typeface="Arial" panose="020B0604020202020204" pitchFamily="34" charset="0"/>
              <a:buChar char="•"/>
            </a:pPr>
            <a:r>
              <a:rPr lang="pt-PT" strike="sngStrike" dirty="0"/>
              <a:t>plano de investimentos</a:t>
            </a:r>
          </a:p>
        </p:txBody>
      </p:sp>
      <p:grpSp>
        <p:nvGrpSpPr>
          <p:cNvPr id="29" name="Agrupar 28">
            <a:extLst>
              <a:ext uri="{FF2B5EF4-FFF2-40B4-BE49-F238E27FC236}">
                <a16:creationId xmlns:a16="http://schemas.microsoft.com/office/drawing/2014/main" id="{11B48DF3-FF58-572F-A60C-5E322DA6CD1E}"/>
              </a:ext>
            </a:extLst>
          </p:cNvPr>
          <p:cNvGrpSpPr/>
          <p:nvPr/>
        </p:nvGrpSpPr>
        <p:grpSpPr>
          <a:xfrm>
            <a:off x="10279464" y="5994089"/>
            <a:ext cx="1829541" cy="810059"/>
            <a:chOff x="401934" y="97065"/>
            <a:chExt cx="3415601" cy="1560914"/>
          </a:xfrm>
        </p:grpSpPr>
        <p:pic>
          <p:nvPicPr>
            <p:cNvPr id="30" name="Imagem 29" descr="Uma imagem com círculo&#10;&#10;Descrição gerada automaticamente">
              <a:extLst>
                <a:ext uri="{FF2B5EF4-FFF2-40B4-BE49-F238E27FC236}">
                  <a16:creationId xmlns:a16="http://schemas.microsoft.com/office/drawing/2014/main" id="{91B0B8E6-9654-3D52-63A1-0B55869A0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31" name="Imagem 30" descr="Uma imagem com texto, Tipo de letra, Gráficos, design gráfico&#10;&#10;Descrição gerada automaticamente">
              <a:extLst>
                <a:ext uri="{FF2B5EF4-FFF2-40B4-BE49-F238E27FC236}">
                  <a16:creationId xmlns:a16="http://schemas.microsoft.com/office/drawing/2014/main" id="{7FC2E3BB-6514-2440-6C33-820C091D1447}"/>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Tree>
    <p:extLst>
      <p:ext uri="{BB962C8B-B14F-4D97-AF65-F5344CB8AC3E}">
        <p14:creationId xmlns:p14="http://schemas.microsoft.com/office/powerpoint/2010/main" val="34957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8" grpId="0"/>
      <p:bldP spid="20" grpId="0"/>
      <p:bldP spid="23" grpId="0"/>
      <p:bldP spid="25" grpId="0"/>
      <p:bldP spid="19" grpId="0" animBg="1"/>
      <p:bldP spid="21"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823BA83A-A782-D0B6-C605-EFB7F471B8D9}"/>
              </a:ext>
            </a:extLst>
          </p:cNvPr>
          <p:cNvSpPr txBox="1"/>
          <p:nvPr/>
        </p:nvSpPr>
        <p:spPr>
          <a:xfrm>
            <a:off x="454688" y="1253757"/>
            <a:ext cx="11040626" cy="1477328"/>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ausência de metas quantificadas, de mecanismos de monitorização e de sistemas regulares de reporte público compromete a capacidade de acompanhamento e avaliação do QGR, fragilizando a transparência e a responsabilização. </a:t>
            </a:r>
          </a:p>
        </p:txBody>
      </p:sp>
      <p:sp>
        <p:nvSpPr>
          <p:cNvPr id="8" name="Google Shape;514;p41">
            <a:extLst>
              <a:ext uri="{FF2B5EF4-FFF2-40B4-BE49-F238E27FC236}">
                <a16:creationId xmlns:a16="http://schemas.microsoft.com/office/drawing/2014/main" id="{6550A518-7CFE-D356-A191-0F6F5CFA927E}"/>
              </a:ext>
            </a:extLst>
          </p:cNvPr>
          <p:cNvSpPr/>
          <p:nvPr/>
        </p:nvSpPr>
        <p:spPr>
          <a:xfrm rot="-5400000" flipH="1">
            <a:off x="4817920" y="-4762918"/>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CaixaDeTexto 8">
            <a:extLst>
              <a:ext uri="{FF2B5EF4-FFF2-40B4-BE49-F238E27FC236}">
                <a16:creationId xmlns:a16="http://schemas.microsoft.com/office/drawing/2014/main" id="{C34C36E1-6841-0187-4B95-2ADD4CD16E8E}"/>
              </a:ext>
            </a:extLst>
          </p:cNvPr>
          <p:cNvSpPr txBox="1"/>
          <p:nvPr/>
        </p:nvSpPr>
        <p:spPr>
          <a:xfrm>
            <a:off x="309979" y="329883"/>
            <a:ext cx="10349803" cy="400110"/>
          </a:xfrm>
          <a:prstGeom prst="rect">
            <a:avLst/>
          </a:prstGeom>
          <a:noFill/>
        </p:spPr>
        <p:txBody>
          <a:bodyPr wrap="square" rtlCol="0">
            <a:spAutoFit/>
          </a:bodyPr>
          <a:lstStyle>
            <a:defPPr>
              <a:defRPr lang="pt-PT"/>
            </a:defPPr>
            <a:lvl1pPr>
              <a:defRPr sz="2000" b="1">
                <a:solidFill>
                  <a:schemeClr val="bg1"/>
                </a:solidFill>
              </a:defRPr>
            </a:lvl1pPr>
          </a:lstStyle>
          <a:p>
            <a:r>
              <a:rPr lang="pt-PT" dirty="0"/>
              <a:t>Plano Plurianual para o Desenvolvimento » Quadro Global de Referência</a:t>
            </a:r>
          </a:p>
        </p:txBody>
      </p:sp>
      <p:sp>
        <p:nvSpPr>
          <p:cNvPr id="11" name="CaixaDeTexto 10">
            <a:extLst>
              <a:ext uri="{FF2B5EF4-FFF2-40B4-BE49-F238E27FC236}">
                <a16:creationId xmlns:a16="http://schemas.microsoft.com/office/drawing/2014/main" id="{49051853-162C-F8F1-5ACB-2D7C7EF73CDE}"/>
              </a:ext>
            </a:extLst>
          </p:cNvPr>
          <p:cNvSpPr txBox="1"/>
          <p:nvPr/>
        </p:nvSpPr>
        <p:spPr>
          <a:xfrm>
            <a:off x="454688" y="2484197"/>
            <a:ext cx="11232227"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Em 2025, esperava-se consolidar um orçamento plurianual, acompanhado de um plano igualmente plurianual de contratações com calendários de concursos e monitorização da execução, reduzindo a volatilidade e a adoção de medidas ad hoc.</a:t>
            </a:r>
          </a:p>
        </p:txBody>
      </p:sp>
      <p:sp>
        <p:nvSpPr>
          <p:cNvPr id="18" name="Google Shape;733;p50">
            <a:extLst>
              <a:ext uri="{FF2B5EF4-FFF2-40B4-BE49-F238E27FC236}">
                <a16:creationId xmlns:a16="http://schemas.microsoft.com/office/drawing/2014/main" id="{602DFDC8-B001-A257-AA9A-3DB7379A7319}"/>
              </a:ext>
            </a:extLst>
          </p:cNvPr>
          <p:cNvSpPr/>
          <p:nvPr/>
        </p:nvSpPr>
        <p:spPr>
          <a:xfrm>
            <a:off x="1621292" y="4529231"/>
            <a:ext cx="9321168" cy="108736"/>
          </a:xfrm>
          <a:prstGeom prst="rect">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34;p50">
            <a:extLst>
              <a:ext uri="{FF2B5EF4-FFF2-40B4-BE49-F238E27FC236}">
                <a16:creationId xmlns:a16="http://schemas.microsoft.com/office/drawing/2014/main" id="{AE2E70D0-F3E5-C4AB-C263-83852F1C9FD2}"/>
              </a:ext>
            </a:extLst>
          </p:cNvPr>
          <p:cNvSpPr/>
          <p:nvPr/>
        </p:nvSpPr>
        <p:spPr>
          <a:xfrm flipH="1">
            <a:off x="1063449" y="4251741"/>
            <a:ext cx="1211025" cy="63041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rPr>
              <a:t>2024</a:t>
            </a:r>
            <a:endParaRPr kumimoji="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20" name="Google Shape;734;p50">
            <a:extLst>
              <a:ext uri="{FF2B5EF4-FFF2-40B4-BE49-F238E27FC236}">
                <a16:creationId xmlns:a16="http://schemas.microsoft.com/office/drawing/2014/main" id="{9BD7C5BE-64F6-CFE3-CC87-B013B0E0F497}"/>
              </a:ext>
            </a:extLst>
          </p:cNvPr>
          <p:cNvSpPr/>
          <p:nvPr/>
        </p:nvSpPr>
        <p:spPr>
          <a:xfrm flipH="1">
            <a:off x="5421046" y="4251740"/>
            <a:ext cx="1211025" cy="63041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rPr>
              <a:t>2025</a:t>
            </a:r>
            <a:endParaRPr kumimoji="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21" name="Google Shape;734;p50">
            <a:extLst>
              <a:ext uri="{FF2B5EF4-FFF2-40B4-BE49-F238E27FC236}">
                <a16:creationId xmlns:a16="http://schemas.microsoft.com/office/drawing/2014/main" id="{6875BC54-FE56-08CE-C058-85BCF85AA8F8}"/>
              </a:ext>
            </a:extLst>
          </p:cNvPr>
          <p:cNvSpPr/>
          <p:nvPr/>
        </p:nvSpPr>
        <p:spPr>
          <a:xfrm flipH="1">
            <a:off x="10068327" y="4240608"/>
            <a:ext cx="1211025" cy="63041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rPr>
              <a:t>2026</a:t>
            </a:r>
            <a:endParaRPr kumimoji="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cxnSp>
        <p:nvCxnSpPr>
          <p:cNvPr id="23" name="Conexão reta 22">
            <a:extLst>
              <a:ext uri="{FF2B5EF4-FFF2-40B4-BE49-F238E27FC236}">
                <a16:creationId xmlns:a16="http://schemas.microsoft.com/office/drawing/2014/main" id="{17EF4B7A-6691-1B01-7653-30A7C61E7027}"/>
              </a:ext>
            </a:extLst>
          </p:cNvPr>
          <p:cNvCxnSpPr/>
          <p:nvPr/>
        </p:nvCxnSpPr>
        <p:spPr>
          <a:xfrm>
            <a:off x="4933741" y="3938698"/>
            <a:ext cx="0" cy="1567543"/>
          </a:xfrm>
          <a:prstGeom prst="line">
            <a:avLst/>
          </a:prstGeom>
        </p:spPr>
        <p:style>
          <a:lnRef idx="2">
            <a:schemeClr val="accent1"/>
          </a:lnRef>
          <a:fillRef idx="0">
            <a:schemeClr val="accent1"/>
          </a:fillRef>
          <a:effectRef idx="1">
            <a:schemeClr val="accent1"/>
          </a:effectRef>
          <a:fontRef idx="minor">
            <a:schemeClr val="tx1"/>
          </a:fontRef>
        </p:style>
      </p:cxnSp>
      <p:sp>
        <p:nvSpPr>
          <p:cNvPr id="24" name="CaixaDeTexto 23">
            <a:extLst>
              <a:ext uri="{FF2B5EF4-FFF2-40B4-BE49-F238E27FC236}">
                <a16:creationId xmlns:a16="http://schemas.microsoft.com/office/drawing/2014/main" id="{B2D71215-3AC0-2A36-2D1A-EF4634F292DF}"/>
              </a:ext>
            </a:extLst>
          </p:cNvPr>
          <p:cNvSpPr txBox="1"/>
          <p:nvPr/>
        </p:nvSpPr>
        <p:spPr>
          <a:xfrm>
            <a:off x="3265715" y="5506241"/>
            <a:ext cx="4149968"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dirty="0"/>
              <a:t>Novembro 25 – revisão em baixa</a:t>
            </a:r>
          </a:p>
        </p:txBody>
      </p:sp>
    </p:spTree>
    <p:extLst>
      <p:ext uri="{BB962C8B-B14F-4D97-AF65-F5344CB8AC3E}">
        <p14:creationId xmlns:p14="http://schemas.microsoft.com/office/powerpoint/2010/main" val="350860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737D0-3565-1B72-993C-463B157F6B74}"/>
            </a:ext>
          </a:extLst>
        </p:cNvPr>
        <p:cNvGrpSpPr/>
        <p:nvPr/>
      </p:nvGrpSpPr>
      <p:grpSpPr>
        <a:xfrm>
          <a:off x="0" y="0"/>
          <a:ext cx="0" cy="0"/>
          <a:chOff x="0" y="0"/>
          <a:chExt cx="0" cy="0"/>
        </a:xfrm>
      </p:grpSpPr>
      <p:sp>
        <p:nvSpPr>
          <p:cNvPr id="17" name="CaixaDeTexto 16">
            <a:extLst>
              <a:ext uri="{FF2B5EF4-FFF2-40B4-BE49-F238E27FC236}">
                <a16:creationId xmlns:a16="http://schemas.microsoft.com/office/drawing/2014/main" id="{9467DB7A-98B4-1094-F898-E170CF23AE10}"/>
              </a:ext>
            </a:extLst>
          </p:cNvPr>
          <p:cNvSpPr txBox="1"/>
          <p:nvPr/>
        </p:nvSpPr>
        <p:spPr>
          <a:xfrm>
            <a:off x="371787" y="1436373"/>
            <a:ext cx="11448425"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 Em novembro de 2025 foi publicada nova versão, para o triénio 2025-2027, com efeitos a 1 de janeiro de 2025, </a:t>
            </a:r>
            <a:r>
              <a:rPr lang="pt-PT" u="sng" dirty="0">
                <a:solidFill>
                  <a:srgbClr val="C00000"/>
                </a:solidFill>
              </a:rPr>
              <a:t>com redução de 5% para 2,4% </a:t>
            </a:r>
            <a:r>
              <a:rPr lang="pt-PT" dirty="0"/>
              <a:t>no aumento nas contratações de recursos humanos, para 2025 e 1,9% para 2026. </a:t>
            </a:r>
          </a:p>
        </p:txBody>
      </p:sp>
      <p:sp>
        <p:nvSpPr>
          <p:cNvPr id="2" name="Google Shape;514;p41">
            <a:extLst>
              <a:ext uri="{FF2B5EF4-FFF2-40B4-BE49-F238E27FC236}">
                <a16:creationId xmlns:a16="http://schemas.microsoft.com/office/drawing/2014/main" id="{5F417DC3-AB68-C59F-A61F-5E6A751B5EDE}"/>
              </a:ext>
            </a:extLst>
          </p:cNvPr>
          <p:cNvSpPr/>
          <p:nvPr/>
        </p:nvSpPr>
        <p:spPr>
          <a:xfrm rot="-5400000" flipH="1">
            <a:off x="4817920" y="-4762918"/>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D6804A4B-EEDB-0DB5-240E-A711CDA786A7}"/>
              </a:ext>
            </a:extLst>
          </p:cNvPr>
          <p:cNvSpPr txBox="1"/>
          <p:nvPr/>
        </p:nvSpPr>
        <p:spPr>
          <a:xfrm>
            <a:off x="309979" y="329883"/>
            <a:ext cx="10349803" cy="400110"/>
          </a:xfrm>
          <a:prstGeom prst="rect">
            <a:avLst/>
          </a:prstGeom>
          <a:noFill/>
        </p:spPr>
        <p:txBody>
          <a:bodyPr wrap="square" rtlCol="0">
            <a:spAutoFit/>
          </a:bodyPr>
          <a:lstStyle>
            <a:defPPr>
              <a:defRPr lang="pt-PT"/>
            </a:defPPr>
            <a:lvl1pPr>
              <a:defRPr sz="2000" b="1">
                <a:solidFill>
                  <a:schemeClr val="bg1"/>
                </a:solidFill>
              </a:defRPr>
            </a:lvl1pPr>
          </a:lstStyle>
          <a:p>
            <a:r>
              <a:rPr lang="pt-PT" dirty="0"/>
              <a:t>Plano Plurianual para o Desenvolvimento » Quadro Global de Referência</a:t>
            </a:r>
          </a:p>
        </p:txBody>
      </p:sp>
      <p:sp>
        <p:nvSpPr>
          <p:cNvPr id="5" name="CaixaDeTexto 4">
            <a:extLst>
              <a:ext uri="{FF2B5EF4-FFF2-40B4-BE49-F238E27FC236}">
                <a16:creationId xmlns:a16="http://schemas.microsoft.com/office/drawing/2014/main" id="{3EDEADC7-3C81-8892-ECB4-04B606D4D15B}"/>
              </a:ext>
            </a:extLst>
          </p:cNvPr>
          <p:cNvSpPr txBox="1"/>
          <p:nvPr/>
        </p:nvSpPr>
        <p:spPr>
          <a:xfrm>
            <a:off x="309979" y="2495733"/>
            <a:ext cx="11305916" cy="767857"/>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u="sng" dirty="0">
                <a:solidFill>
                  <a:srgbClr val="C00000"/>
                </a:solidFill>
              </a:rPr>
              <a:t>Menos 2,3 milhões </a:t>
            </a:r>
            <a:r>
              <a:rPr lang="pt-PT" dirty="0"/>
              <a:t>de consultas médicas, e </a:t>
            </a:r>
            <a:r>
              <a:rPr lang="pt-PT" u="sng" dirty="0">
                <a:solidFill>
                  <a:srgbClr val="C00000"/>
                </a:solidFill>
              </a:rPr>
              <a:t>menos 45 mil </a:t>
            </a:r>
            <a:r>
              <a:rPr lang="pt-PT" dirty="0"/>
              <a:t>cirurgias face às metas definidas para 2024.</a:t>
            </a:r>
          </a:p>
        </p:txBody>
      </p:sp>
      <p:sp>
        <p:nvSpPr>
          <p:cNvPr id="7" name="CaixaDeTexto 6">
            <a:extLst>
              <a:ext uri="{FF2B5EF4-FFF2-40B4-BE49-F238E27FC236}">
                <a16:creationId xmlns:a16="http://schemas.microsoft.com/office/drawing/2014/main" id="{AF1FD9AB-8114-97F1-6C7E-61EF7A3B285A}"/>
              </a:ext>
            </a:extLst>
          </p:cNvPr>
          <p:cNvSpPr txBox="1"/>
          <p:nvPr/>
        </p:nvSpPr>
        <p:spPr>
          <a:xfrm>
            <a:off x="309979" y="3163064"/>
            <a:ext cx="10867291" cy="852933"/>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Verifica-se uma</a:t>
            </a:r>
            <a:r>
              <a:rPr lang="pt-PT" dirty="0">
                <a:solidFill>
                  <a:srgbClr val="C00000"/>
                </a:solidFill>
              </a:rPr>
              <a:t> </a:t>
            </a:r>
            <a:r>
              <a:rPr lang="pt-PT" u="sng" dirty="0">
                <a:solidFill>
                  <a:srgbClr val="C00000"/>
                </a:solidFill>
                <a:hlinkClick r:id="rId3">
                  <a:extLst>
                    <a:ext uri="{A12FA001-AC4F-418D-AE19-62706E023703}">
                      <ahyp:hlinkClr xmlns:ahyp="http://schemas.microsoft.com/office/drawing/2018/hyperlinkcolor" val="tx"/>
                    </a:ext>
                  </a:extLst>
                </a:hlinkClick>
              </a:rPr>
              <a:t>previsão de estagnação da percentagem de utentes em lista de espera</a:t>
            </a:r>
            <a:r>
              <a:rPr lang="pt-PT" u="sng" dirty="0">
                <a:solidFill>
                  <a:srgbClr val="C00000"/>
                </a:solidFill>
              </a:rPr>
              <a:t> </a:t>
            </a:r>
            <a:r>
              <a:rPr lang="pt-PT" dirty="0"/>
              <a:t>para consulta dentro dos tempos máximos de resposta garantida (45,2% em 2025 e 45,3% em 2027)</a:t>
            </a:r>
          </a:p>
        </p:txBody>
      </p:sp>
      <p:pic>
        <p:nvPicPr>
          <p:cNvPr id="9" name="Imagem 8">
            <a:extLst>
              <a:ext uri="{FF2B5EF4-FFF2-40B4-BE49-F238E27FC236}">
                <a16:creationId xmlns:a16="http://schemas.microsoft.com/office/drawing/2014/main" id="{5E120202-9211-3848-4D06-D4777F083527}"/>
              </a:ext>
            </a:extLst>
          </p:cNvPr>
          <p:cNvPicPr>
            <a:picLocks noChangeAspect="1"/>
          </p:cNvPicPr>
          <p:nvPr/>
        </p:nvPicPr>
        <p:blipFill>
          <a:blip r:embed="rId4"/>
          <a:srcRect r="45412"/>
          <a:stretch>
            <a:fillRect/>
          </a:stretch>
        </p:blipFill>
        <p:spPr>
          <a:xfrm>
            <a:off x="762866" y="4431323"/>
            <a:ext cx="1015120" cy="1859618"/>
          </a:xfrm>
          <a:prstGeom prst="rect">
            <a:avLst/>
          </a:prstGeom>
        </p:spPr>
      </p:pic>
      <p:sp>
        <p:nvSpPr>
          <p:cNvPr id="11" name="CaixaDeTexto 10">
            <a:extLst>
              <a:ext uri="{FF2B5EF4-FFF2-40B4-BE49-F238E27FC236}">
                <a16:creationId xmlns:a16="http://schemas.microsoft.com/office/drawing/2014/main" id="{7670E1B6-EBBE-0431-908A-E81DC0B64625}"/>
              </a:ext>
            </a:extLst>
          </p:cNvPr>
          <p:cNvSpPr txBox="1"/>
          <p:nvPr/>
        </p:nvSpPr>
        <p:spPr>
          <a:xfrm>
            <a:off x="1791957" y="5111900"/>
            <a:ext cx="1904162"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5% para 2,4% </a:t>
            </a:r>
          </a:p>
        </p:txBody>
      </p:sp>
      <p:pic>
        <p:nvPicPr>
          <p:cNvPr id="13" name="Imagem 12">
            <a:extLst>
              <a:ext uri="{FF2B5EF4-FFF2-40B4-BE49-F238E27FC236}">
                <a16:creationId xmlns:a16="http://schemas.microsoft.com/office/drawing/2014/main" id="{78764292-994C-C2FD-51AA-6CBF0447280F}"/>
              </a:ext>
            </a:extLst>
          </p:cNvPr>
          <p:cNvPicPr>
            <a:picLocks noChangeAspect="1"/>
          </p:cNvPicPr>
          <p:nvPr/>
        </p:nvPicPr>
        <p:blipFill>
          <a:blip r:embed="rId5"/>
          <a:stretch>
            <a:fillRect/>
          </a:stretch>
        </p:blipFill>
        <p:spPr>
          <a:xfrm>
            <a:off x="8258092" y="4582803"/>
            <a:ext cx="1556657" cy="1556657"/>
          </a:xfrm>
          <a:prstGeom prst="rect">
            <a:avLst/>
          </a:prstGeom>
        </p:spPr>
      </p:pic>
      <p:sp>
        <p:nvSpPr>
          <p:cNvPr id="15" name="CaixaDeTexto 14">
            <a:extLst>
              <a:ext uri="{FF2B5EF4-FFF2-40B4-BE49-F238E27FC236}">
                <a16:creationId xmlns:a16="http://schemas.microsoft.com/office/drawing/2014/main" id="{A90EA48D-1C77-CC54-6E5E-3435639313F5}"/>
              </a:ext>
            </a:extLst>
          </p:cNvPr>
          <p:cNvSpPr txBox="1"/>
          <p:nvPr/>
        </p:nvSpPr>
        <p:spPr>
          <a:xfrm>
            <a:off x="9298046" y="5111900"/>
            <a:ext cx="2131088"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45,2% » 45,3% </a:t>
            </a:r>
          </a:p>
        </p:txBody>
      </p:sp>
      <p:pic>
        <p:nvPicPr>
          <p:cNvPr id="18" name="Imagem 17">
            <a:extLst>
              <a:ext uri="{FF2B5EF4-FFF2-40B4-BE49-F238E27FC236}">
                <a16:creationId xmlns:a16="http://schemas.microsoft.com/office/drawing/2014/main" id="{4267A4B8-109E-17CB-AE8A-D73CDB3578D6}"/>
              </a:ext>
            </a:extLst>
          </p:cNvPr>
          <p:cNvPicPr>
            <a:picLocks noChangeAspect="1"/>
          </p:cNvPicPr>
          <p:nvPr/>
        </p:nvPicPr>
        <p:blipFill>
          <a:blip r:embed="rId6"/>
          <a:stretch>
            <a:fillRect/>
          </a:stretch>
        </p:blipFill>
        <p:spPr>
          <a:xfrm>
            <a:off x="4068615" y="4619932"/>
            <a:ext cx="1643035" cy="1436373"/>
          </a:xfrm>
          <a:prstGeom prst="rect">
            <a:avLst/>
          </a:prstGeom>
        </p:spPr>
      </p:pic>
      <p:sp>
        <p:nvSpPr>
          <p:cNvPr id="20" name="CaixaDeTexto 19">
            <a:extLst>
              <a:ext uri="{FF2B5EF4-FFF2-40B4-BE49-F238E27FC236}">
                <a16:creationId xmlns:a16="http://schemas.microsoft.com/office/drawing/2014/main" id="{AB1BB0B4-A08D-7538-7D55-A97825B6AAB8}"/>
              </a:ext>
            </a:extLst>
          </p:cNvPr>
          <p:cNvSpPr txBox="1"/>
          <p:nvPr/>
        </p:nvSpPr>
        <p:spPr>
          <a:xfrm>
            <a:off x="5766521" y="5014952"/>
            <a:ext cx="2235758"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833 mil » 778 mil </a:t>
            </a:r>
          </a:p>
          <a:p>
            <a:r>
              <a:rPr lang="pt-PT" dirty="0"/>
              <a:t>841 mil » 801 mil</a:t>
            </a:r>
          </a:p>
        </p:txBody>
      </p:sp>
    </p:spTree>
    <p:extLst>
      <p:ext uri="{BB962C8B-B14F-4D97-AF65-F5344CB8AC3E}">
        <p14:creationId xmlns:p14="http://schemas.microsoft.com/office/powerpoint/2010/main" val="97408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C1655-9850-DEE0-AB8C-1127FF376E65}"/>
            </a:ext>
          </a:extLst>
        </p:cNvPr>
        <p:cNvGrpSpPr/>
        <p:nvPr/>
      </p:nvGrpSpPr>
      <p:grpSpPr>
        <a:xfrm>
          <a:off x="0" y="0"/>
          <a:ext cx="0" cy="0"/>
          <a:chOff x="0" y="0"/>
          <a:chExt cx="0" cy="0"/>
        </a:xfrm>
      </p:grpSpPr>
      <p:sp>
        <p:nvSpPr>
          <p:cNvPr id="8" name="Google Shape;514;p41">
            <a:extLst>
              <a:ext uri="{FF2B5EF4-FFF2-40B4-BE49-F238E27FC236}">
                <a16:creationId xmlns:a16="http://schemas.microsoft.com/office/drawing/2014/main" id="{B20C2832-94FF-FEF4-43F7-F30EF54C6F9D}"/>
              </a:ext>
            </a:extLst>
          </p:cNvPr>
          <p:cNvSpPr/>
          <p:nvPr/>
        </p:nvSpPr>
        <p:spPr>
          <a:xfrm rot="-5400000" flipH="1">
            <a:off x="4817920" y="-4762918"/>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CaixaDeTexto 8">
            <a:extLst>
              <a:ext uri="{FF2B5EF4-FFF2-40B4-BE49-F238E27FC236}">
                <a16:creationId xmlns:a16="http://schemas.microsoft.com/office/drawing/2014/main" id="{4AA3BD85-36E8-9497-10B7-0FA7614B5280}"/>
              </a:ext>
            </a:extLst>
          </p:cNvPr>
          <p:cNvSpPr txBox="1"/>
          <p:nvPr/>
        </p:nvSpPr>
        <p:spPr>
          <a:xfrm>
            <a:off x="309979" y="329883"/>
            <a:ext cx="10349803" cy="400110"/>
          </a:xfrm>
          <a:prstGeom prst="rect">
            <a:avLst/>
          </a:prstGeom>
          <a:noFill/>
        </p:spPr>
        <p:txBody>
          <a:bodyPr wrap="square" rtlCol="0">
            <a:spAutoFit/>
          </a:bodyPr>
          <a:lstStyle>
            <a:defPPr>
              <a:defRPr lang="pt-PT"/>
            </a:defPPr>
            <a:lvl1pPr>
              <a:defRPr sz="2000" b="1">
                <a:solidFill>
                  <a:schemeClr val="bg1"/>
                </a:solidFill>
              </a:defRPr>
            </a:lvl1pPr>
          </a:lstStyle>
          <a:p>
            <a:r>
              <a:rPr lang="pt-PT" dirty="0"/>
              <a:t>Quadro Global de Referência » PDO</a:t>
            </a:r>
          </a:p>
        </p:txBody>
      </p:sp>
      <p:sp>
        <p:nvSpPr>
          <p:cNvPr id="18" name="Google Shape;733;p50">
            <a:extLst>
              <a:ext uri="{FF2B5EF4-FFF2-40B4-BE49-F238E27FC236}">
                <a16:creationId xmlns:a16="http://schemas.microsoft.com/office/drawing/2014/main" id="{2220F8A6-3D01-9D63-0AAC-019364B7AEE9}"/>
              </a:ext>
            </a:extLst>
          </p:cNvPr>
          <p:cNvSpPr/>
          <p:nvPr/>
        </p:nvSpPr>
        <p:spPr>
          <a:xfrm>
            <a:off x="1209310" y="2479368"/>
            <a:ext cx="9321168" cy="108736"/>
          </a:xfrm>
          <a:prstGeom prst="rect">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34;p50">
            <a:extLst>
              <a:ext uri="{FF2B5EF4-FFF2-40B4-BE49-F238E27FC236}">
                <a16:creationId xmlns:a16="http://schemas.microsoft.com/office/drawing/2014/main" id="{824080D7-2665-288D-6614-DB2F67EF15BB}"/>
              </a:ext>
            </a:extLst>
          </p:cNvPr>
          <p:cNvSpPr/>
          <p:nvPr/>
        </p:nvSpPr>
        <p:spPr>
          <a:xfrm flipH="1">
            <a:off x="651467" y="2201878"/>
            <a:ext cx="1211025" cy="63041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pt-PT" b="1" i="0" u="none" strike="noStrike" kern="0" cap="none" spc="0" normalizeH="0" baseline="0" noProof="0" dirty="0">
                <a:ln>
                  <a:noFill/>
                </a:ln>
                <a:solidFill>
                  <a:srgbClr val="FFFFFF"/>
                </a:solidFill>
                <a:effectLst/>
                <a:uLnTx/>
                <a:uFillTx/>
                <a:latin typeface="Montserrat"/>
                <a:ea typeface="Montserrat"/>
                <a:cs typeface="Montserrat"/>
                <a:sym typeface="Montserrat"/>
              </a:rPr>
              <a:t>Jan</a:t>
            </a:r>
            <a:endParaRPr kumimoji="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21" name="Google Shape;734;p50">
            <a:extLst>
              <a:ext uri="{FF2B5EF4-FFF2-40B4-BE49-F238E27FC236}">
                <a16:creationId xmlns:a16="http://schemas.microsoft.com/office/drawing/2014/main" id="{4D77E6F6-FF94-B3F0-8A1D-598CF0BE0DB4}"/>
              </a:ext>
            </a:extLst>
          </p:cNvPr>
          <p:cNvSpPr/>
          <p:nvPr/>
        </p:nvSpPr>
        <p:spPr>
          <a:xfrm flipH="1">
            <a:off x="9656345" y="2190745"/>
            <a:ext cx="1211025" cy="63041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b="1" i="0" u="none" strike="noStrike" kern="0" cap="none" spc="0" normalizeH="0" baseline="0" noProof="0" dirty="0">
                <a:ln>
                  <a:noFill/>
                </a:ln>
                <a:solidFill>
                  <a:srgbClr val="FFFFFF"/>
                </a:solidFill>
                <a:effectLst/>
                <a:uLnTx/>
                <a:uFillTx/>
                <a:latin typeface="Montserrat"/>
                <a:ea typeface="Montserrat"/>
                <a:cs typeface="Montserrat"/>
                <a:sym typeface="Montserrat"/>
              </a:rPr>
              <a:t>Dez</a:t>
            </a:r>
            <a:endParaRPr kumimoji="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cxnSp>
        <p:nvCxnSpPr>
          <p:cNvPr id="23" name="Conexão reta 22">
            <a:extLst>
              <a:ext uri="{FF2B5EF4-FFF2-40B4-BE49-F238E27FC236}">
                <a16:creationId xmlns:a16="http://schemas.microsoft.com/office/drawing/2014/main" id="{FDD731F7-F1C4-0048-9F91-F983BBFAAAA0}"/>
              </a:ext>
            </a:extLst>
          </p:cNvPr>
          <p:cNvCxnSpPr/>
          <p:nvPr/>
        </p:nvCxnSpPr>
        <p:spPr>
          <a:xfrm>
            <a:off x="7737231" y="1888835"/>
            <a:ext cx="0" cy="1567543"/>
          </a:xfrm>
          <a:prstGeom prst="line">
            <a:avLst/>
          </a:prstGeom>
        </p:spPr>
        <p:style>
          <a:lnRef idx="2">
            <a:schemeClr val="accent1"/>
          </a:lnRef>
          <a:fillRef idx="0">
            <a:schemeClr val="accent1"/>
          </a:fillRef>
          <a:effectRef idx="1">
            <a:schemeClr val="accent1"/>
          </a:effectRef>
          <a:fontRef idx="minor">
            <a:schemeClr val="tx1"/>
          </a:fontRef>
        </p:style>
      </p:cxnSp>
      <p:sp>
        <p:nvSpPr>
          <p:cNvPr id="24" name="CaixaDeTexto 23">
            <a:extLst>
              <a:ext uri="{FF2B5EF4-FFF2-40B4-BE49-F238E27FC236}">
                <a16:creationId xmlns:a16="http://schemas.microsoft.com/office/drawing/2014/main" id="{094F657F-726D-A60D-41C2-AA2E6CED1CC5}"/>
              </a:ext>
            </a:extLst>
          </p:cNvPr>
          <p:cNvSpPr txBox="1"/>
          <p:nvPr/>
        </p:nvSpPr>
        <p:spPr>
          <a:xfrm>
            <a:off x="6300317" y="1181234"/>
            <a:ext cx="2662812"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lgn="ctr">
              <a:buNone/>
            </a:pPr>
            <a:r>
              <a:rPr lang="pt-PT" dirty="0"/>
              <a:t>Novembro 25  </a:t>
            </a:r>
          </a:p>
          <a:p>
            <a:pPr marL="0" indent="0" algn="ctr">
              <a:buNone/>
            </a:pPr>
            <a:r>
              <a:rPr lang="pt-PT" dirty="0"/>
              <a:t>QGR revisão em baixa</a:t>
            </a:r>
          </a:p>
        </p:txBody>
      </p:sp>
      <p:cxnSp>
        <p:nvCxnSpPr>
          <p:cNvPr id="2" name="Conexão reta 1">
            <a:extLst>
              <a:ext uri="{FF2B5EF4-FFF2-40B4-BE49-F238E27FC236}">
                <a16:creationId xmlns:a16="http://schemas.microsoft.com/office/drawing/2014/main" id="{FC00DB2C-2E3F-8FFA-3BA0-7DCA8C5535E1}"/>
              </a:ext>
            </a:extLst>
          </p:cNvPr>
          <p:cNvCxnSpPr/>
          <p:nvPr/>
        </p:nvCxnSpPr>
        <p:spPr>
          <a:xfrm>
            <a:off x="8814079" y="1870617"/>
            <a:ext cx="0" cy="1567543"/>
          </a:xfrm>
          <a:prstGeom prst="line">
            <a:avLst/>
          </a:prstGeom>
        </p:spPr>
        <p:style>
          <a:lnRef idx="2">
            <a:schemeClr val="accent1"/>
          </a:lnRef>
          <a:fillRef idx="0">
            <a:schemeClr val="accent1"/>
          </a:fillRef>
          <a:effectRef idx="1">
            <a:schemeClr val="accent1"/>
          </a:effectRef>
          <a:fontRef idx="minor">
            <a:schemeClr val="tx1"/>
          </a:fontRef>
        </p:style>
      </p:cxnSp>
      <p:sp>
        <p:nvSpPr>
          <p:cNvPr id="3" name="CaixaDeTexto 2">
            <a:extLst>
              <a:ext uri="{FF2B5EF4-FFF2-40B4-BE49-F238E27FC236}">
                <a16:creationId xmlns:a16="http://schemas.microsoft.com/office/drawing/2014/main" id="{81667FE4-253A-354A-700C-4BDD2CD703B8}"/>
              </a:ext>
            </a:extLst>
          </p:cNvPr>
          <p:cNvSpPr txBox="1"/>
          <p:nvPr/>
        </p:nvSpPr>
        <p:spPr>
          <a:xfrm>
            <a:off x="7482673" y="3421835"/>
            <a:ext cx="2662812"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lgn="ctr">
              <a:buNone/>
            </a:pPr>
            <a:r>
              <a:rPr lang="pt-PT" dirty="0"/>
              <a:t>Dezembro 25  </a:t>
            </a:r>
          </a:p>
          <a:p>
            <a:pPr marL="0" indent="0" algn="ctr">
              <a:buNone/>
            </a:pPr>
            <a:r>
              <a:rPr lang="pt-PT" dirty="0"/>
              <a:t>PDO aprovado</a:t>
            </a:r>
          </a:p>
        </p:txBody>
      </p:sp>
      <p:cxnSp>
        <p:nvCxnSpPr>
          <p:cNvPr id="4" name="Conexão reta 3">
            <a:extLst>
              <a:ext uri="{FF2B5EF4-FFF2-40B4-BE49-F238E27FC236}">
                <a16:creationId xmlns:a16="http://schemas.microsoft.com/office/drawing/2014/main" id="{782AF4B3-0B87-368D-17BA-C8DC5C140225}"/>
              </a:ext>
            </a:extLst>
          </p:cNvPr>
          <p:cNvCxnSpPr/>
          <p:nvPr/>
        </p:nvCxnSpPr>
        <p:spPr>
          <a:xfrm>
            <a:off x="4764594" y="1781856"/>
            <a:ext cx="0" cy="1567543"/>
          </a:xfrm>
          <a:prstGeom prst="line">
            <a:avLst/>
          </a:prstGeom>
        </p:spPr>
        <p:style>
          <a:lnRef idx="2">
            <a:schemeClr val="accent1"/>
          </a:lnRef>
          <a:fillRef idx="0">
            <a:schemeClr val="accent1"/>
          </a:fillRef>
          <a:effectRef idx="1">
            <a:schemeClr val="accent1"/>
          </a:effectRef>
          <a:fontRef idx="minor">
            <a:schemeClr val="tx1"/>
          </a:fontRef>
        </p:style>
      </p:cxnSp>
      <p:sp>
        <p:nvSpPr>
          <p:cNvPr id="5" name="CaixaDeTexto 4">
            <a:extLst>
              <a:ext uri="{FF2B5EF4-FFF2-40B4-BE49-F238E27FC236}">
                <a16:creationId xmlns:a16="http://schemas.microsoft.com/office/drawing/2014/main" id="{7A63F930-1A66-CB51-6A7D-6091FCD1E55D}"/>
              </a:ext>
            </a:extLst>
          </p:cNvPr>
          <p:cNvSpPr txBox="1"/>
          <p:nvPr/>
        </p:nvSpPr>
        <p:spPr>
          <a:xfrm>
            <a:off x="3433188" y="3333074"/>
            <a:ext cx="2662812"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lgn="ctr">
              <a:buNone/>
            </a:pPr>
            <a:r>
              <a:rPr lang="pt-PT" dirty="0"/>
              <a:t>Julho 24  </a:t>
            </a:r>
          </a:p>
          <a:p>
            <a:pPr marL="0" indent="0" algn="ctr">
              <a:buNone/>
            </a:pPr>
            <a:r>
              <a:rPr lang="pt-PT" dirty="0"/>
              <a:t>PDO aprovado</a:t>
            </a:r>
          </a:p>
        </p:txBody>
      </p:sp>
      <p:sp>
        <p:nvSpPr>
          <p:cNvPr id="13" name="CaixaDeTexto 12">
            <a:extLst>
              <a:ext uri="{FF2B5EF4-FFF2-40B4-BE49-F238E27FC236}">
                <a16:creationId xmlns:a16="http://schemas.microsoft.com/office/drawing/2014/main" id="{7046BA87-A6F7-188E-FCAA-A1D6304ADD17}"/>
              </a:ext>
            </a:extLst>
          </p:cNvPr>
          <p:cNvSpPr txBox="1"/>
          <p:nvPr/>
        </p:nvSpPr>
        <p:spPr>
          <a:xfrm>
            <a:off x="577781" y="4810151"/>
            <a:ext cx="10082001"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PDO » expressam as estimativas de custos/investimentos para o ano seguinte, assim como os recursos humanos necessários para o cumprimento dos objetivos planeados.</a:t>
            </a:r>
          </a:p>
        </p:txBody>
      </p:sp>
    </p:spTree>
    <p:extLst>
      <p:ext uri="{BB962C8B-B14F-4D97-AF65-F5344CB8AC3E}">
        <p14:creationId xmlns:p14="http://schemas.microsoft.com/office/powerpoint/2010/main" val="31704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EC6CC-CBDF-7577-36EF-45AF72E6D7BB}"/>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E8C03E69-8C96-D67A-DE62-08EFEA698E16}"/>
              </a:ext>
            </a:extLst>
          </p:cNvPr>
          <p:cNvSpPr/>
          <p:nvPr/>
        </p:nvSpPr>
        <p:spPr>
          <a:xfrm rot="-5400000" flipH="1">
            <a:off x="5712071" y="-2328741"/>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2AE3E627-6611-6F9C-04F0-F9E0C8B37947}"/>
              </a:ext>
            </a:extLst>
          </p:cNvPr>
          <p:cNvSpPr txBox="1"/>
          <p:nvPr/>
        </p:nvSpPr>
        <p:spPr>
          <a:xfrm>
            <a:off x="3473379" y="2671728"/>
            <a:ext cx="5409363" cy="584775"/>
          </a:xfrm>
          <a:prstGeom prst="rect">
            <a:avLst/>
          </a:prstGeom>
          <a:noFill/>
        </p:spPr>
        <p:txBody>
          <a:bodyPr wrap="square" rtlCol="0">
            <a:spAutoFit/>
          </a:bodyPr>
          <a:lstStyle/>
          <a:p>
            <a:r>
              <a:rPr lang="pt-PT" sz="3200" b="1" dirty="0">
                <a:solidFill>
                  <a:schemeClr val="bg1"/>
                </a:solidFill>
              </a:rPr>
              <a:t>CUIDADOS PROXIMIDADE</a:t>
            </a:r>
          </a:p>
        </p:txBody>
      </p:sp>
    </p:spTree>
    <p:extLst>
      <p:ext uri="{BB962C8B-B14F-4D97-AF65-F5344CB8AC3E}">
        <p14:creationId xmlns:p14="http://schemas.microsoft.com/office/powerpoint/2010/main" val="2892399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D5592-D030-61E5-B04A-67E6049DADAE}"/>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0F99C044-07E5-95B9-CB8C-4079CF8B48A8}"/>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Google Shape;734;p50">
            <a:extLst>
              <a:ext uri="{FF2B5EF4-FFF2-40B4-BE49-F238E27FC236}">
                <a16:creationId xmlns:a16="http://schemas.microsoft.com/office/drawing/2014/main" id="{82D1CAB7-D6B2-9B62-7518-B75CAE47F978}"/>
              </a:ext>
            </a:extLst>
          </p:cNvPr>
          <p:cNvSpPr/>
          <p:nvPr/>
        </p:nvSpPr>
        <p:spPr>
          <a:xfrm flipH="1">
            <a:off x="3841355" y="170814"/>
            <a:ext cx="2489997" cy="98330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2000" b="1" kern="0" dirty="0">
                <a:solidFill>
                  <a:srgbClr val="FFFFFF"/>
                </a:solidFill>
                <a:latin typeface="Montserrat"/>
                <a:ea typeface="Montserrat"/>
                <a:cs typeface="Montserrat"/>
                <a:sym typeface="Montserrat"/>
              </a:rPr>
              <a:t>CAC</a:t>
            </a:r>
            <a:endParaRPr kumimoji="0" lang="pt-PT" sz="20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4" name="CaixaDeTexto 3">
            <a:extLst>
              <a:ext uri="{FF2B5EF4-FFF2-40B4-BE49-F238E27FC236}">
                <a16:creationId xmlns:a16="http://schemas.microsoft.com/office/drawing/2014/main" id="{5F627970-4616-DF97-8C8A-2F2E193ABBF7}"/>
              </a:ext>
            </a:extLst>
          </p:cNvPr>
          <p:cNvSpPr txBox="1"/>
          <p:nvPr/>
        </p:nvSpPr>
        <p:spPr>
          <a:xfrm>
            <a:off x="373237" y="472878"/>
            <a:ext cx="10349803" cy="369332"/>
          </a:xfrm>
          <a:prstGeom prst="rect">
            <a:avLst/>
          </a:prstGeom>
          <a:noFill/>
        </p:spPr>
        <p:txBody>
          <a:bodyPr wrap="square" rtlCol="0">
            <a:spAutoFit/>
          </a:bodyPr>
          <a:lstStyle/>
          <a:p>
            <a:r>
              <a:rPr lang="pt-PT" b="1" dirty="0">
                <a:solidFill>
                  <a:schemeClr val="bg1"/>
                </a:solidFill>
              </a:rPr>
              <a:t>DOENÇA AGUDA</a:t>
            </a:r>
          </a:p>
        </p:txBody>
      </p:sp>
      <p:sp>
        <p:nvSpPr>
          <p:cNvPr id="6" name="CaixaDeTexto 5">
            <a:extLst>
              <a:ext uri="{FF2B5EF4-FFF2-40B4-BE49-F238E27FC236}">
                <a16:creationId xmlns:a16="http://schemas.microsoft.com/office/drawing/2014/main" id="{9710E037-7CA6-29D3-A54D-5694D1918B2C}"/>
              </a:ext>
            </a:extLst>
          </p:cNvPr>
          <p:cNvSpPr txBox="1"/>
          <p:nvPr/>
        </p:nvSpPr>
        <p:spPr>
          <a:xfrm>
            <a:off x="257491" y="1518250"/>
            <a:ext cx="11840724"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Os CAC pretendem reduzir a procura hospitalar, no entanto, existe o risco de introduzir os utentes em circuitos errados, criando portas de entrada que não conduzem  àquele que deve ser o percurso do utente</a:t>
            </a:r>
          </a:p>
        </p:txBody>
      </p:sp>
      <p:pic>
        <p:nvPicPr>
          <p:cNvPr id="16" name="Imagem 15">
            <a:extLst>
              <a:ext uri="{FF2B5EF4-FFF2-40B4-BE49-F238E27FC236}">
                <a16:creationId xmlns:a16="http://schemas.microsoft.com/office/drawing/2014/main" id="{47B44159-7B2B-D856-8D7B-F23E2946A805}"/>
              </a:ext>
            </a:extLst>
          </p:cNvPr>
          <p:cNvPicPr>
            <a:picLocks noChangeAspect="1"/>
          </p:cNvPicPr>
          <p:nvPr/>
        </p:nvPicPr>
        <p:blipFill>
          <a:blip r:embed="rId3"/>
          <a:stretch>
            <a:fillRect/>
          </a:stretch>
        </p:blipFill>
        <p:spPr>
          <a:xfrm>
            <a:off x="532688" y="2818173"/>
            <a:ext cx="4129747" cy="1308292"/>
          </a:xfrm>
          <a:prstGeom prst="rect">
            <a:avLst/>
          </a:prstGeom>
        </p:spPr>
      </p:pic>
      <p:sp>
        <p:nvSpPr>
          <p:cNvPr id="18" name="CaixaDeTexto 17">
            <a:extLst>
              <a:ext uri="{FF2B5EF4-FFF2-40B4-BE49-F238E27FC236}">
                <a16:creationId xmlns:a16="http://schemas.microsoft.com/office/drawing/2014/main" id="{1ACC73E5-A1C5-1B40-F421-E2BA4007AA78}"/>
              </a:ext>
            </a:extLst>
          </p:cNvPr>
          <p:cNvSpPr txBox="1"/>
          <p:nvPr/>
        </p:nvSpPr>
        <p:spPr>
          <a:xfrm>
            <a:off x="5548138" y="3105834"/>
            <a:ext cx="1904162"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45€/utente</a:t>
            </a:r>
          </a:p>
        </p:txBody>
      </p:sp>
      <p:pic>
        <p:nvPicPr>
          <p:cNvPr id="20" name="Imagem 19">
            <a:extLst>
              <a:ext uri="{FF2B5EF4-FFF2-40B4-BE49-F238E27FC236}">
                <a16:creationId xmlns:a16="http://schemas.microsoft.com/office/drawing/2014/main" id="{77D69CC3-E89F-D09F-EFED-635B1628E3B5}"/>
              </a:ext>
            </a:extLst>
          </p:cNvPr>
          <p:cNvPicPr>
            <a:picLocks noChangeAspect="1"/>
          </p:cNvPicPr>
          <p:nvPr/>
        </p:nvPicPr>
        <p:blipFill>
          <a:blip r:embed="rId4"/>
          <a:stretch>
            <a:fillRect/>
          </a:stretch>
        </p:blipFill>
        <p:spPr>
          <a:xfrm>
            <a:off x="257491" y="4529889"/>
            <a:ext cx="4891770" cy="1047896"/>
          </a:xfrm>
          <a:prstGeom prst="rect">
            <a:avLst/>
          </a:prstGeom>
        </p:spPr>
      </p:pic>
      <p:sp>
        <p:nvSpPr>
          <p:cNvPr id="22" name="CaixaDeTexto 21">
            <a:extLst>
              <a:ext uri="{FF2B5EF4-FFF2-40B4-BE49-F238E27FC236}">
                <a16:creationId xmlns:a16="http://schemas.microsoft.com/office/drawing/2014/main" id="{166CB46B-7AAF-42E4-9091-C2BCB280B41E}"/>
              </a:ext>
            </a:extLst>
          </p:cNvPr>
          <p:cNvSpPr txBox="1"/>
          <p:nvPr/>
        </p:nvSpPr>
        <p:spPr>
          <a:xfrm>
            <a:off x="5548138" y="4542006"/>
            <a:ext cx="6169688"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Segundo a </a:t>
            </a:r>
            <a:r>
              <a:rPr lang="pt-PT" dirty="0" err="1"/>
              <a:t>ULSSanta</a:t>
            </a:r>
            <a:r>
              <a:rPr lang="pt-PT" dirty="0"/>
              <a:t> Maria, o novo centro de Sete Rios deu apenas resposta a cerca de 10% das pulseiras verdes e azuis da urgência hospitalar, em média 7 utentes/dia.</a:t>
            </a:r>
          </a:p>
        </p:txBody>
      </p:sp>
    </p:spTree>
    <p:extLst>
      <p:ext uri="{BB962C8B-B14F-4D97-AF65-F5344CB8AC3E}">
        <p14:creationId xmlns:p14="http://schemas.microsoft.com/office/powerpoint/2010/main" val="420671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C0DB-739A-5F9C-69FD-86ADF4A985F7}"/>
            </a:ext>
          </a:extLst>
        </p:cNvPr>
        <p:cNvGrpSpPr/>
        <p:nvPr/>
      </p:nvGrpSpPr>
      <p:grpSpPr>
        <a:xfrm>
          <a:off x="0" y="0"/>
          <a:ext cx="0" cy="0"/>
          <a:chOff x="0" y="0"/>
          <a:chExt cx="0" cy="0"/>
        </a:xfrm>
      </p:grpSpPr>
      <p:sp>
        <p:nvSpPr>
          <p:cNvPr id="7" name="Google Shape;514;p41">
            <a:extLst>
              <a:ext uri="{FF2B5EF4-FFF2-40B4-BE49-F238E27FC236}">
                <a16:creationId xmlns:a16="http://schemas.microsoft.com/office/drawing/2014/main" id="{F6ABD86A-3668-EC3C-20C0-FF1310EBC4FD}"/>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CaixaDeTexto 7">
            <a:extLst>
              <a:ext uri="{FF2B5EF4-FFF2-40B4-BE49-F238E27FC236}">
                <a16:creationId xmlns:a16="http://schemas.microsoft.com/office/drawing/2014/main" id="{FBFCBF8B-AE57-3F83-180C-E699F6579B14}"/>
              </a:ext>
            </a:extLst>
          </p:cNvPr>
          <p:cNvSpPr txBox="1"/>
          <p:nvPr/>
        </p:nvSpPr>
        <p:spPr>
          <a:xfrm>
            <a:off x="373237" y="472878"/>
            <a:ext cx="10349803" cy="369332"/>
          </a:xfrm>
          <a:prstGeom prst="rect">
            <a:avLst/>
          </a:prstGeom>
          <a:noFill/>
        </p:spPr>
        <p:txBody>
          <a:bodyPr wrap="square" rtlCol="0">
            <a:spAutoFit/>
          </a:bodyPr>
          <a:lstStyle/>
          <a:p>
            <a:r>
              <a:rPr lang="pt-PT" b="1" dirty="0">
                <a:solidFill>
                  <a:schemeClr val="bg1"/>
                </a:solidFill>
              </a:rPr>
              <a:t>DOENÇA AGUDA</a:t>
            </a:r>
          </a:p>
        </p:txBody>
      </p:sp>
      <p:sp>
        <p:nvSpPr>
          <p:cNvPr id="9" name="Google Shape;734;p50">
            <a:extLst>
              <a:ext uri="{FF2B5EF4-FFF2-40B4-BE49-F238E27FC236}">
                <a16:creationId xmlns:a16="http://schemas.microsoft.com/office/drawing/2014/main" id="{EEBC1692-DD03-8146-9585-F5679E3A5D9C}"/>
              </a:ext>
            </a:extLst>
          </p:cNvPr>
          <p:cNvSpPr/>
          <p:nvPr/>
        </p:nvSpPr>
        <p:spPr>
          <a:xfrm flipH="1">
            <a:off x="3841355" y="170814"/>
            <a:ext cx="2489997" cy="98330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2000" b="1" kern="0" dirty="0">
                <a:solidFill>
                  <a:srgbClr val="FFFFFF"/>
                </a:solidFill>
                <a:latin typeface="Montserrat"/>
                <a:ea typeface="Montserrat"/>
                <a:cs typeface="Montserrat"/>
                <a:sym typeface="Montserrat"/>
              </a:rPr>
              <a:t>CAC</a:t>
            </a:r>
            <a:endParaRPr kumimoji="0" lang="pt-PT" sz="20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10" name="CaixaDeTexto 9">
            <a:extLst>
              <a:ext uri="{FF2B5EF4-FFF2-40B4-BE49-F238E27FC236}">
                <a16:creationId xmlns:a16="http://schemas.microsoft.com/office/drawing/2014/main" id="{20D1F5CF-AF2B-CDE3-654D-6C482336EDC5}"/>
              </a:ext>
            </a:extLst>
          </p:cNvPr>
          <p:cNvSpPr txBox="1"/>
          <p:nvPr/>
        </p:nvSpPr>
        <p:spPr>
          <a:xfrm>
            <a:off x="207249" y="1932020"/>
            <a:ext cx="11254154" cy="903863"/>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Até ao momento, não se conhecem dados disponíveis que permitam avaliar o impacto quer dos dois primeiros CAC (Lisboa e Porto), quer dos restantes 13 abertos até agosto de 2025.</a:t>
            </a:r>
          </a:p>
        </p:txBody>
      </p:sp>
      <p:sp>
        <p:nvSpPr>
          <p:cNvPr id="11" name="CaixaDeTexto 10">
            <a:extLst>
              <a:ext uri="{FF2B5EF4-FFF2-40B4-BE49-F238E27FC236}">
                <a16:creationId xmlns:a16="http://schemas.microsoft.com/office/drawing/2014/main" id="{609CFB2F-4F21-8B9D-5590-9CB7313D562A}"/>
              </a:ext>
            </a:extLst>
          </p:cNvPr>
          <p:cNvSpPr txBox="1"/>
          <p:nvPr/>
        </p:nvSpPr>
        <p:spPr>
          <a:xfrm>
            <a:off x="706269" y="4231474"/>
            <a:ext cx="6169688" cy="1754326"/>
          </a:xfrm>
          <a:prstGeom prst="rect">
            <a:avLst/>
          </a:prstGeom>
          <a:noFill/>
        </p:spPr>
        <p:txBody>
          <a:bodyPr wrap="square">
            <a:spAutoFit/>
          </a:bodyPr>
          <a:lstStyle/>
          <a:p>
            <a:r>
              <a:rPr lang="pt-PT" sz="1800" b="0" i="0" dirty="0">
                <a:solidFill>
                  <a:srgbClr val="C00000"/>
                </a:solidFill>
                <a:effectLst/>
                <a:latin typeface="Calibri" panose="020F0502020204030204" pitchFamily="34" charset="0"/>
              </a:rPr>
              <a:t>a) </a:t>
            </a:r>
            <a:r>
              <a:rPr lang="pt-PT" sz="1800" b="0" i="0" dirty="0">
                <a:solidFill>
                  <a:srgbClr val="000000"/>
                </a:solidFill>
                <a:effectLst/>
                <a:latin typeface="Calibri" panose="020F0502020204030204" pitchFamily="34" charset="0"/>
              </a:rPr>
              <a:t>os dados de acesso, </a:t>
            </a:r>
            <a:endParaRPr lang="pt-PT" dirty="0">
              <a:solidFill>
                <a:srgbClr val="000000"/>
              </a:solidFill>
              <a:latin typeface="Calibri" panose="020F0502020204030204" pitchFamily="34" charset="0"/>
            </a:endParaRPr>
          </a:p>
          <a:p>
            <a:r>
              <a:rPr lang="pt-PT" sz="1800" b="0" i="0" dirty="0">
                <a:solidFill>
                  <a:srgbClr val="C00000"/>
                </a:solidFill>
                <a:effectLst/>
                <a:latin typeface="Calibri" panose="020F0502020204030204" pitchFamily="34" charset="0"/>
              </a:rPr>
              <a:t>b) </a:t>
            </a:r>
            <a:r>
              <a:rPr lang="pt-PT" sz="1800" b="0" i="0" dirty="0">
                <a:solidFill>
                  <a:srgbClr val="000000"/>
                </a:solidFill>
                <a:effectLst/>
                <a:latin typeface="Calibri" panose="020F0502020204030204" pitchFamily="34" charset="0"/>
              </a:rPr>
              <a:t>tempos alvo de atendimento, </a:t>
            </a:r>
          </a:p>
          <a:p>
            <a:r>
              <a:rPr lang="pt-PT" sz="1800" b="0" i="0" dirty="0">
                <a:solidFill>
                  <a:srgbClr val="C00000"/>
                </a:solidFill>
                <a:effectLst/>
                <a:latin typeface="Calibri" panose="020F0502020204030204" pitchFamily="34" charset="0"/>
              </a:rPr>
              <a:t>c) </a:t>
            </a:r>
            <a:r>
              <a:rPr lang="pt-PT" sz="1800" b="0" i="0" dirty="0">
                <a:solidFill>
                  <a:srgbClr val="000000"/>
                </a:solidFill>
                <a:effectLst/>
                <a:latin typeface="Calibri" panose="020F0502020204030204" pitchFamily="34" charset="0"/>
              </a:rPr>
              <a:t>taxa de resolução clínica,</a:t>
            </a:r>
          </a:p>
          <a:p>
            <a:r>
              <a:rPr lang="pt-PT" sz="1800" b="0" i="0" dirty="0">
                <a:solidFill>
                  <a:srgbClr val="C00000"/>
                </a:solidFill>
                <a:effectLst/>
                <a:latin typeface="Calibri" panose="020F0502020204030204" pitchFamily="34" charset="0"/>
              </a:rPr>
              <a:t>d) </a:t>
            </a:r>
            <a:r>
              <a:rPr lang="pt-PT" sz="1800" b="0" i="0" dirty="0">
                <a:solidFill>
                  <a:srgbClr val="000000"/>
                </a:solidFill>
                <a:effectLst/>
                <a:latin typeface="Calibri" panose="020F0502020204030204" pitchFamily="34" charset="0"/>
              </a:rPr>
              <a:t>taxas de referenciação posterior para serviços de urgência,</a:t>
            </a:r>
          </a:p>
          <a:p>
            <a:r>
              <a:rPr lang="pt-PT" sz="1800" b="0" i="0" dirty="0">
                <a:solidFill>
                  <a:srgbClr val="C00000"/>
                </a:solidFill>
                <a:effectLst/>
                <a:latin typeface="Calibri" panose="020F0502020204030204" pitchFamily="34" charset="0"/>
              </a:rPr>
              <a:t>e) </a:t>
            </a:r>
            <a:r>
              <a:rPr lang="pt-PT" sz="1800" b="0" i="0" dirty="0">
                <a:solidFill>
                  <a:srgbClr val="000000"/>
                </a:solidFill>
                <a:effectLst/>
                <a:latin typeface="Calibri" panose="020F0502020204030204" pitchFamily="34" charset="0"/>
              </a:rPr>
              <a:t>custos operacionais por CAC,</a:t>
            </a:r>
          </a:p>
          <a:p>
            <a:r>
              <a:rPr lang="pt-PT" sz="1800" b="0" i="0" dirty="0">
                <a:solidFill>
                  <a:srgbClr val="C00000"/>
                </a:solidFill>
                <a:effectLst/>
                <a:latin typeface="Calibri" panose="020F0502020204030204" pitchFamily="34" charset="0"/>
              </a:rPr>
              <a:t>f)</a:t>
            </a:r>
            <a:r>
              <a:rPr lang="pt-PT" sz="1800" b="0" i="0" dirty="0">
                <a:solidFill>
                  <a:srgbClr val="000000"/>
                </a:solidFill>
                <a:effectLst/>
                <a:latin typeface="Calibri" panose="020F0502020204030204" pitchFamily="34" charset="0"/>
              </a:rPr>
              <a:t> análise de custo-efetividade por CAC.  </a:t>
            </a:r>
            <a:endParaRPr lang="pt-PT" dirty="0"/>
          </a:p>
        </p:txBody>
      </p:sp>
      <p:sp>
        <p:nvSpPr>
          <p:cNvPr id="14" name="CaixaDeTexto 13">
            <a:extLst>
              <a:ext uri="{FF2B5EF4-FFF2-40B4-BE49-F238E27FC236}">
                <a16:creationId xmlns:a16="http://schemas.microsoft.com/office/drawing/2014/main" id="{1AC7357E-4280-A3EE-95CF-5AC24B9C2DF0}"/>
              </a:ext>
            </a:extLst>
          </p:cNvPr>
          <p:cNvSpPr txBox="1"/>
          <p:nvPr/>
        </p:nvSpPr>
        <p:spPr>
          <a:xfrm>
            <a:off x="207249" y="3351655"/>
            <a:ext cx="10831290" cy="452716"/>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 Elementar garantir uma discussão pública dos resultados desta iniciativa:</a:t>
            </a:r>
          </a:p>
        </p:txBody>
      </p:sp>
    </p:spTree>
    <p:extLst>
      <p:ext uri="{BB962C8B-B14F-4D97-AF65-F5344CB8AC3E}">
        <p14:creationId xmlns:p14="http://schemas.microsoft.com/office/powerpoint/2010/main" val="11960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2F164-3FE7-839C-B12E-C1040477EBC0}"/>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710352B3-EBCF-EF1A-BCE4-6C9FE87F6A61}"/>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Google Shape;734;p50">
            <a:extLst>
              <a:ext uri="{FF2B5EF4-FFF2-40B4-BE49-F238E27FC236}">
                <a16:creationId xmlns:a16="http://schemas.microsoft.com/office/drawing/2014/main" id="{34E4242A-AA34-D636-F1F0-3E158EA16430}"/>
              </a:ext>
            </a:extLst>
          </p:cNvPr>
          <p:cNvSpPr/>
          <p:nvPr/>
        </p:nvSpPr>
        <p:spPr>
          <a:xfrm flipH="1">
            <a:off x="3841355" y="170814"/>
            <a:ext cx="2489997" cy="98330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PT" sz="2000" b="1" i="0" u="none" strike="noStrike" kern="0" cap="none" spc="0" normalizeH="0" baseline="0" noProof="0" dirty="0">
                <a:ln>
                  <a:noFill/>
                </a:ln>
                <a:solidFill>
                  <a:srgbClr val="FFFFFF"/>
                </a:solidFill>
                <a:effectLst/>
                <a:uLnTx/>
                <a:uFillTx/>
                <a:latin typeface="Montserrat"/>
                <a:ea typeface="Montserrat"/>
                <a:cs typeface="Montserrat"/>
                <a:sym typeface="Montserrat"/>
              </a:rPr>
              <a:t>USF-C</a:t>
            </a:r>
          </a:p>
        </p:txBody>
      </p:sp>
      <p:sp>
        <p:nvSpPr>
          <p:cNvPr id="4" name="CaixaDeTexto 3">
            <a:extLst>
              <a:ext uri="{FF2B5EF4-FFF2-40B4-BE49-F238E27FC236}">
                <a16:creationId xmlns:a16="http://schemas.microsoft.com/office/drawing/2014/main" id="{29D70D26-D6EA-8FA7-218E-9B40E0759B43}"/>
              </a:ext>
            </a:extLst>
          </p:cNvPr>
          <p:cNvSpPr txBox="1"/>
          <p:nvPr/>
        </p:nvSpPr>
        <p:spPr>
          <a:xfrm>
            <a:off x="373237" y="472878"/>
            <a:ext cx="10349803" cy="369332"/>
          </a:xfrm>
          <a:prstGeom prst="rect">
            <a:avLst/>
          </a:prstGeom>
          <a:noFill/>
        </p:spPr>
        <p:txBody>
          <a:bodyPr wrap="square" rtlCol="0">
            <a:spAutoFit/>
          </a:bodyPr>
          <a:lstStyle/>
          <a:p>
            <a:r>
              <a:rPr lang="pt-PT" b="1" dirty="0">
                <a:solidFill>
                  <a:schemeClr val="bg1"/>
                </a:solidFill>
              </a:rPr>
              <a:t>CUIDADOS PROXIMIDADE</a:t>
            </a:r>
          </a:p>
        </p:txBody>
      </p:sp>
      <p:sp>
        <p:nvSpPr>
          <p:cNvPr id="5" name="CaixaDeTexto 4">
            <a:extLst>
              <a:ext uri="{FF2B5EF4-FFF2-40B4-BE49-F238E27FC236}">
                <a16:creationId xmlns:a16="http://schemas.microsoft.com/office/drawing/2014/main" id="{40530E19-1702-46D2-CA1C-90E942CD40C2}"/>
              </a:ext>
            </a:extLst>
          </p:cNvPr>
          <p:cNvSpPr txBox="1"/>
          <p:nvPr/>
        </p:nvSpPr>
        <p:spPr>
          <a:xfrm>
            <a:off x="624445" y="1456185"/>
            <a:ext cx="10438789"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USF-C constituem uma transferência ao setor privado e social de competências que não dispunham, criadas e financiadas pelo próprio Estado, dentro das mesmas ULS, concorrendo com as unidades existentes, nomeadamente por recursos escassos.</a:t>
            </a:r>
          </a:p>
        </p:txBody>
      </p:sp>
      <p:sp>
        <p:nvSpPr>
          <p:cNvPr id="6" name="CaixaDeTexto 5">
            <a:extLst>
              <a:ext uri="{FF2B5EF4-FFF2-40B4-BE49-F238E27FC236}">
                <a16:creationId xmlns:a16="http://schemas.microsoft.com/office/drawing/2014/main" id="{BD4C5480-7E6F-A90F-6E02-A60E8285277E}"/>
              </a:ext>
            </a:extLst>
          </p:cNvPr>
          <p:cNvSpPr txBox="1"/>
          <p:nvPr/>
        </p:nvSpPr>
        <p:spPr>
          <a:xfrm>
            <a:off x="610322" y="2812453"/>
            <a:ext cx="10438789"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Ainda mais difícil de entender quando as USF-B são um modelo com evidência científica comparada com outros países.</a:t>
            </a:r>
          </a:p>
        </p:txBody>
      </p:sp>
      <p:sp>
        <p:nvSpPr>
          <p:cNvPr id="7" name="CaixaDeTexto 6">
            <a:extLst>
              <a:ext uri="{FF2B5EF4-FFF2-40B4-BE49-F238E27FC236}">
                <a16:creationId xmlns:a16="http://schemas.microsoft.com/office/drawing/2014/main" id="{72BDC828-1B1C-0F5C-9C5F-AFFDD8939D31}"/>
              </a:ext>
            </a:extLst>
          </p:cNvPr>
          <p:cNvSpPr txBox="1"/>
          <p:nvPr/>
        </p:nvSpPr>
        <p:spPr>
          <a:xfrm>
            <a:off x="610321" y="3906289"/>
            <a:ext cx="10438789"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Lançar USF-C sem criar em simultâneo um plano de desenvolvimento das USF-B em vigor e atualização da reforma dos CSP é tirar futuro ao SNS.</a:t>
            </a:r>
          </a:p>
        </p:txBody>
      </p:sp>
      <p:sp>
        <p:nvSpPr>
          <p:cNvPr id="9" name="CaixaDeTexto 8">
            <a:extLst>
              <a:ext uri="{FF2B5EF4-FFF2-40B4-BE49-F238E27FC236}">
                <a16:creationId xmlns:a16="http://schemas.microsoft.com/office/drawing/2014/main" id="{E82F7884-0FAF-3668-8306-C801954453AC}"/>
              </a:ext>
            </a:extLst>
          </p:cNvPr>
          <p:cNvSpPr txBox="1"/>
          <p:nvPr/>
        </p:nvSpPr>
        <p:spPr>
          <a:xfrm>
            <a:off x="624445" y="5262557"/>
            <a:ext cx="10438789"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Quando se criam USF-C e a lei diz aos milhares de profissionais que trabalham em USF-C que não podem transitar de modelo, estamos a derrotar a ideia de futuro.</a:t>
            </a:r>
          </a:p>
        </p:txBody>
      </p:sp>
    </p:spTree>
    <p:extLst>
      <p:ext uri="{BB962C8B-B14F-4D97-AF65-F5344CB8AC3E}">
        <p14:creationId xmlns:p14="http://schemas.microsoft.com/office/powerpoint/2010/main" val="185759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72536-78BA-68FF-C0AF-136E1B9D0684}"/>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2F852743-E515-3E61-9C94-DB06E3C443DA}"/>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Google Shape;734;p50">
            <a:extLst>
              <a:ext uri="{FF2B5EF4-FFF2-40B4-BE49-F238E27FC236}">
                <a16:creationId xmlns:a16="http://schemas.microsoft.com/office/drawing/2014/main" id="{0D94B874-A281-A2C5-CC68-331A0F2F6D15}"/>
              </a:ext>
            </a:extLst>
          </p:cNvPr>
          <p:cNvSpPr/>
          <p:nvPr/>
        </p:nvSpPr>
        <p:spPr>
          <a:xfrm flipH="1">
            <a:off x="3841355" y="170814"/>
            <a:ext cx="2489997" cy="98330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PT" sz="2000" b="1" i="0" u="none" strike="noStrike" kern="0" cap="none" spc="0" normalizeH="0" baseline="0" noProof="0" dirty="0">
                <a:ln>
                  <a:noFill/>
                </a:ln>
                <a:solidFill>
                  <a:srgbClr val="FFFFFF"/>
                </a:solidFill>
                <a:effectLst/>
                <a:uLnTx/>
                <a:uFillTx/>
                <a:latin typeface="Montserrat"/>
                <a:ea typeface="Montserrat"/>
                <a:cs typeface="Montserrat"/>
                <a:sym typeface="Montserrat"/>
              </a:rPr>
              <a:t>USF-C</a:t>
            </a:r>
          </a:p>
        </p:txBody>
      </p:sp>
      <p:sp>
        <p:nvSpPr>
          <p:cNvPr id="4" name="CaixaDeTexto 3">
            <a:extLst>
              <a:ext uri="{FF2B5EF4-FFF2-40B4-BE49-F238E27FC236}">
                <a16:creationId xmlns:a16="http://schemas.microsoft.com/office/drawing/2014/main" id="{CCF63C94-F747-BFEA-B796-F827F863FB60}"/>
              </a:ext>
            </a:extLst>
          </p:cNvPr>
          <p:cNvSpPr txBox="1"/>
          <p:nvPr/>
        </p:nvSpPr>
        <p:spPr>
          <a:xfrm>
            <a:off x="373237" y="472878"/>
            <a:ext cx="10349803" cy="369332"/>
          </a:xfrm>
          <a:prstGeom prst="rect">
            <a:avLst/>
          </a:prstGeom>
          <a:noFill/>
        </p:spPr>
        <p:txBody>
          <a:bodyPr wrap="square" rtlCol="0">
            <a:spAutoFit/>
          </a:bodyPr>
          <a:lstStyle/>
          <a:p>
            <a:r>
              <a:rPr lang="pt-PT" b="1" dirty="0">
                <a:solidFill>
                  <a:schemeClr val="bg1"/>
                </a:solidFill>
              </a:rPr>
              <a:t>CUIDADOS PROXIMIDADE</a:t>
            </a:r>
          </a:p>
        </p:txBody>
      </p:sp>
      <p:sp>
        <p:nvSpPr>
          <p:cNvPr id="9" name="CaixaDeTexto 8">
            <a:extLst>
              <a:ext uri="{FF2B5EF4-FFF2-40B4-BE49-F238E27FC236}">
                <a16:creationId xmlns:a16="http://schemas.microsoft.com/office/drawing/2014/main" id="{BFBCD5A8-DC05-1FFE-59A5-A80027A31455}"/>
              </a:ext>
            </a:extLst>
          </p:cNvPr>
          <p:cNvSpPr txBox="1"/>
          <p:nvPr/>
        </p:nvSpPr>
        <p:spPr>
          <a:xfrm>
            <a:off x="378488" y="1644582"/>
            <a:ext cx="11580725"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Desconhece-se se esta teve apoio por parte do </a:t>
            </a:r>
            <a:r>
              <a:rPr lang="pt-PT" dirty="0" err="1"/>
              <a:t>PlanAPP</a:t>
            </a:r>
            <a:r>
              <a:rPr lang="pt-PT" dirty="0"/>
              <a:t>, um organismo do Estado que apoia a definição e implementação de políticas públicas e respetiva análise prospetiva. </a:t>
            </a:r>
          </a:p>
        </p:txBody>
      </p:sp>
      <p:sp>
        <p:nvSpPr>
          <p:cNvPr id="12" name="CaixaDeTexto 11">
            <a:extLst>
              <a:ext uri="{FF2B5EF4-FFF2-40B4-BE49-F238E27FC236}">
                <a16:creationId xmlns:a16="http://schemas.microsoft.com/office/drawing/2014/main" id="{59DFA125-BF03-421E-7504-6D57C14823D9}"/>
              </a:ext>
            </a:extLst>
          </p:cNvPr>
          <p:cNvSpPr txBox="1"/>
          <p:nvPr/>
        </p:nvSpPr>
        <p:spPr>
          <a:xfrm>
            <a:off x="293574" y="3420919"/>
            <a:ext cx="10509127" cy="1200329"/>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Este modelo tem fortes exigências no sentido de assegurar contratos programa. </a:t>
            </a:r>
          </a:p>
        </p:txBody>
      </p:sp>
      <p:sp>
        <p:nvSpPr>
          <p:cNvPr id="13" name="CaixaDeTexto 12">
            <a:extLst>
              <a:ext uri="{FF2B5EF4-FFF2-40B4-BE49-F238E27FC236}">
                <a16:creationId xmlns:a16="http://schemas.microsoft.com/office/drawing/2014/main" id="{77936358-C28E-76A1-EA0F-997196F84218}"/>
              </a:ext>
            </a:extLst>
          </p:cNvPr>
          <p:cNvSpPr txBox="1"/>
          <p:nvPr/>
        </p:nvSpPr>
        <p:spPr>
          <a:xfrm>
            <a:off x="314834" y="2630889"/>
            <a:ext cx="11264202" cy="36933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Não houve qualquer envolvimento da ENA ou da USF-AN.</a:t>
            </a:r>
          </a:p>
        </p:txBody>
      </p:sp>
      <p:pic>
        <p:nvPicPr>
          <p:cNvPr id="16" name="Imagem 15">
            <a:extLst>
              <a:ext uri="{FF2B5EF4-FFF2-40B4-BE49-F238E27FC236}">
                <a16:creationId xmlns:a16="http://schemas.microsoft.com/office/drawing/2014/main" id="{3001DA1D-08FC-D174-74F6-310CB3485780}"/>
              </a:ext>
            </a:extLst>
          </p:cNvPr>
          <p:cNvPicPr>
            <a:picLocks noChangeAspect="1"/>
          </p:cNvPicPr>
          <p:nvPr/>
        </p:nvPicPr>
        <p:blipFill>
          <a:blip r:embed="rId2"/>
          <a:stretch>
            <a:fillRect/>
          </a:stretch>
        </p:blipFill>
        <p:spPr>
          <a:xfrm>
            <a:off x="8028632" y="4078862"/>
            <a:ext cx="4163367" cy="2779137"/>
          </a:xfrm>
          <a:prstGeom prst="rect">
            <a:avLst/>
          </a:prstGeom>
        </p:spPr>
      </p:pic>
      <p:sp>
        <p:nvSpPr>
          <p:cNvPr id="6" name="CaixaDeTexto 5">
            <a:extLst>
              <a:ext uri="{FF2B5EF4-FFF2-40B4-BE49-F238E27FC236}">
                <a16:creationId xmlns:a16="http://schemas.microsoft.com/office/drawing/2014/main" id="{351D9372-3ACF-887A-2AEC-0724B50E4A42}"/>
              </a:ext>
            </a:extLst>
          </p:cNvPr>
          <p:cNvSpPr txBox="1"/>
          <p:nvPr/>
        </p:nvSpPr>
        <p:spPr>
          <a:xfrm>
            <a:off x="314833" y="4679026"/>
            <a:ext cx="7472639" cy="1200329"/>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O desenho terá de ser bem delineado para que o SNS não fique refém dos contratos e possa monitorizar o desempenho destas unidades, ou terminar o contrato em caso de desrespeito pelo seu cumprimento.</a:t>
            </a:r>
          </a:p>
        </p:txBody>
      </p:sp>
    </p:spTree>
    <p:extLst>
      <p:ext uri="{BB962C8B-B14F-4D97-AF65-F5344CB8AC3E}">
        <p14:creationId xmlns:p14="http://schemas.microsoft.com/office/powerpoint/2010/main" val="98854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F9717-1D55-33F7-EDCE-B40C35383B59}"/>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929548D4-49FE-08A2-68A1-46DED543FE0F}"/>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CaixaDeTexto 4">
            <a:extLst>
              <a:ext uri="{FF2B5EF4-FFF2-40B4-BE49-F238E27FC236}">
                <a16:creationId xmlns:a16="http://schemas.microsoft.com/office/drawing/2014/main" id="{84FD5F19-1F44-E85E-37D0-B30E99FC4F8E}"/>
              </a:ext>
            </a:extLst>
          </p:cNvPr>
          <p:cNvSpPr txBox="1"/>
          <p:nvPr/>
        </p:nvSpPr>
        <p:spPr>
          <a:xfrm>
            <a:off x="562708" y="454651"/>
            <a:ext cx="6169688" cy="369332"/>
          </a:xfrm>
          <a:prstGeom prst="rect">
            <a:avLst/>
          </a:prstGeom>
          <a:noFill/>
        </p:spPr>
        <p:txBody>
          <a:bodyPr wrap="square">
            <a:spAutoFit/>
          </a:bodyPr>
          <a:lstStyle/>
          <a:p>
            <a:r>
              <a:rPr lang="pt-PT" b="1" dirty="0">
                <a:solidFill>
                  <a:schemeClr val="bg1"/>
                </a:solidFill>
              </a:rPr>
              <a:t>CUIDADOS PROXIMIDADE</a:t>
            </a:r>
          </a:p>
        </p:txBody>
      </p:sp>
      <p:sp>
        <p:nvSpPr>
          <p:cNvPr id="7" name="CaixaDeTexto 6">
            <a:extLst>
              <a:ext uri="{FF2B5EF4-FFF2-40B4-BE49-F238E27FC236}">
                <a16:creationId xmlns:a16="http://schemas.microsoft.com/office/drawing/2014/main" id="{0C2D73C2-D506-6CC8-4F97-C0BB3B736F19}"/>
              </a:ext>
            </a:extLst>
          </p:cNvPr>
          <p:cNvSpPr txBox="1"/>
          <p:nvPr/>
        </p:nvSpPr>
        <p:spPr>
          <a:xfrm>
            <a:off x="266281" y="1686201"/>
            <a:ext cx="11555604"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Linha SNS24 será seguramente útil se atender a tempo nas semanas de alta incidência de doença aguda. Pode ajudar a dar resposta aos que, infelizmente, ainda não têm equipa de saúde familiar. E pode prestar informação útil, em várias circunstâncias </a:t>
            </a:r>
          </a:p>
        </p:txBody>
      </p:sp>
      <p:sp>
        <p:nvSpPr>
          <p:cNvPr id="9" name="CaixaDeTexto 8">
            <a:extLst>
              <a:ext uri="{FF2B5EF4-FFF2-40B4-BE49-F238E27FC236}">
                <a16:creationId xmlns:a16="http://schemas.microsoft.com/office/drawing/2014/main" id="{D26E35D4-C093-434A-3F9B-A85B49B39C22}"/>
              </a:ext>
            </a:extLst>
          </p:cNvPr>
          <p:cNvSpPr txBox="1"/>
          <p:nvPr/>
        </p:nvSpPr>
        <p:spPr>
          <a:xfrm>
            <a:off x="266281" y="3099721"/>
            <a:ext cx="10882365" cy="36933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dirty="0"/>
              <a:t>Contudo, a realidade de 2025 demonstra que (dados ERS):</a:t>
            </a:r>
          </a:p>
        </p:txBody>
      </p:sp>
      <p:sp>
        <p:nvSpPr>
          <p:cNvPr id="11" name="CaixaDeTexto 10">
            <a:extLst>
              <a:ext uri="{FF2B5EF4-FFF2-40B4-BE49-F238E27FC236}">
                <a16:creationId xmlns:a16="http://schemas.microsoft.com/office/drawing/2014/main" id="{7B1042AB-AC31-6853-B997-B13BD4483662}"/>
              </a:ext>
            </a:extLst>
          </p:cNvPr>
          <p:cNvSpPr txBox="1"/>
          <p:nvPr/>
        </p:nvSpPr>
        <p:spPr>
          <a:xfrm>
            <a:off x="266281" y="4248469"/>
            <a:ext cx="11761596"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Encaminha para teleconsultas por médicos que desconhecem a informação clínica, ou referencia para Centros de Atendimento Clínico, pessoas com equipa de saúde familiar e vagas de consulta nas suas Unidades. </a:t>
            </a:r>
          </a:p>
        </p:txBody>
      </p:sp>
      <p:sp>
        <p:nvSpPr>
          <p:cNvPr id="13" name="CaixaDeTexto 12">
            <a:extLst>
              <a:ext uri="{FF2B5EF4-FFF2-40B4-BE49-F238E27FC236}">
                <a16:creationId xmlns:a16="http://schemas.microsoft.com/office/drawing/2014/main" id="{59C64BC4-898C-F6BC-CDB6-319E78EAFEF6}"/>
              </a:ext>
            </a:extLst>
          </p:cNvPr>
          <p:cNvSpPr txBox="1"/>
          <p:nvPr/>
        </p:nvSpPr>
        <p:spPr>
          <a:xfrm>
            <a:off x="266281" y="3728858"/>
            <a:ext cx="12042950"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De Janeiro a Setembro recebeu 5,8 milhões de chamadas, mas 1,46 milhões (25,1%) não foram atendidas</a:t>
            </a:r>
          </a:p>
        </p:txBody>
      </p:sp>
      <p:sp>
        <p:nvSpPr>
          <p:cNvPr id="14" name="CaixaDeTexto 13">
            <a:extLst>
              <a:ext uri="{FF2B5EF4-FFF2-40B4-BE49-F238E27FC236}">
                <a16:creationId xmlns:a16="http://schemas.microsoft.com/office/drawing/2014/main" id="{75DE8635-A38E-AD29-403D-6477F09D0613}"/>
              </a:ext>
            </a:extLst>
          </p:cNvPr>
          <p:cNvSpPr txBox="1"/>
          <p:nvPr/>
        </p:nvSpPr>
        <p:spPr>
          <a:xfrm>
            <a:off x="266281" y="5204602"/>
            <a:ext cx="10475406"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Orienta para soluções diferentes pessoas do mesmo agregado na mesma situação aguda.</a:t>
            </a:r>
          </a:p>
        </p:txBody>
      </p:sp>
      <p:sp>
        <p:nvSpPr>
          <p:cNvPr id="15" name="Google Shape;734;p50">
            <a:extLst>
              <a:ext uri="{FF2B5EF4-FFF2-40B4-BE49-F238E27FC236}">
                <a16:creationId xmlns:a16="http://schemas.microsoft.com/office/drawing/2014/main" id="{7F4AC73C-D711-6716-B8F5-073E36B06C0D}"/>
              </a:ext>
            </a:extLst>
          </p:cNvPr>
          <p:cNvSpPr/>
          <p:nvPr/>
        </p:nvSpPr>
        <p:spPr>
          <a:xfrm flipH="1">
            <a:off x="3841355" y="170814"/>
            <a:ext cx="2489997" cy="98330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PT" sz="20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17" name="CaixaDeTexto 16">
            <a:extLst>
              <a:ext uri="{FF2B5EF4-FFF2-40B4-BE49-F238E27FC236}">
                <a16:creationId xmlns:a16="http://schemas.microsoft.com/office/drawing/2014/main" id="{3B6469DE-80BE-3753-1846-9BD2AE2DA650}"/>
              </a:ext>
            </a:extLst>
          </p:cNvPr>
          <p:cNvSpPr txBox="1"/>
          <p:nvPr/>
        </p:nvSpPr>
        <p:spPr>
          <a:xfrm>
            <a:off x="4158544" y="482528"/>
            <a:ext cx="2011144" cy="369332"/>
          </a:xfrm>
          <a:prstGeom prst="rect">
            <a:avLst/>
          </a:prstGeom>
          <a:noFill/>
        </p:spPr>
        <p:txBody>
          <a:bodyPr wrap="square">
            <a:spAutoFit/>
          </a:bodyPr>
          <a:lstStyle/>
          <a:p>
            <a:r>
              <a:rPr lang="pt-PT" b="1" dirty="0">
                <a:solidFill>
                  <a:schemeClr val="bg1"/>
                </a:solidFill>
              </a:rPr>
              <a:t>LINHA SNS24</a:t>
            </a:r>
          </a:p>
        </p:txBody>
      </p:sp>
    </p:spTree>
    <p:extLst>
      <p:ext uri="{BB962C8B-B14F-4D97-AF65-F5344CB8AC3E}">
        <p14:creationId xmlns:p14="http://schemas.microsoft.com/office/powerpoint/2010/main" val="26917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3C2D1-9E51-0BB8-A2B7-1CF46AF8280C}"/>
            </a:ext>
          </a:extLst>
        </p:cNvPr>
        <p:cNvGrpSpPr/>
        <p:nvPr/>
      </p:nvGrpSpPr>
      <p:grpSpPr>
        <a:xfrm>
          <a:off x="0" y="0"/>
          <a:ext cx="0" cy="0"/>
          <a:chOff x="0" y="0"/>
          <a:chExt cx="0" cy="0"/>
        </a:xfrm>
      </p:grpSpPr>
      <p:grpSp>
        <p:nvGrpSpPr>
          <p:cNvPr id="22" name="Google Shape;509;p41">
            <a:extLst>
              <a:ext uri="{FF2B5EF4-FFF2-40B4-BE49-F238E27FC236}">
                <a16:creationId xmlns:a16="http://schemas.microsoft.com/office/drawing/2014/main" id="{544D7993-7AB6-92A8-9C45-940963350068}"/>
              </a:ext>
            </a:extLst>
          </p:cNvPr>
          <p:cNvGrpSpPr/>
          <p:nvPr/>
        </p:nvGrpSpPr>
        <p:grpSpPr>
          <a:xfrm>
            <a:off x="2746179" y="2614263"/>
            <a:ext cx="3954417" cy="2608075"/>
            <a:chOff x="2698550" y="1911250"/>
            <a:chExt cx="2869500" cy="2535000"/>
          </a:xfrm>
        </p:grpSpPr>
        <p:cxnSp>
          <p:nvCxnSpPr>
            <p:cNvPr id="23" name="Google Shape;510;p41">
              <a:extLst>
                <a:ext uri="{FF2B5EF4-FFF2-40B4-BE49-F238E27FC236}">
                  <a16:creationId xmlns:a16="http://schemas.microsoft.com/office/drawing/2014/main" id="{93A7FA24-72EA-090D-9854-B0446DD3E41D}"/>
                </a:ext>
              </a:extLst>
            </p:cNvPr>
            <p:cNvCxnSpPr/>
            <p:nvPr/>
          </p:nvCxnSpPr>
          <p:spPr>
            <a:xfrm>
              <a:off x="2698550" y="2116925"/>
              <a:ext cx="2869500" cy="0"/>
            </a:xfrm>
            <a:prstGeom prst="straightConnector1">
              <a:avLst/>
            </a:prstGeom>
            <a:noFill/>
            <a:ln w="76200" cap="flat" cmpd="sng">
              <a:solidFill>
                <a:srgbClr val="35535B"/>
              </a:solidFill>
              <a:prstDash val="solid"/>
              <a:round/>
              <a:headEnd type="none" w="med" len="med"/>
              <a:tailEnd type="none" w="med" len="med"/>
            </a:ln>
          </p:spPr>
        </p:cxnSp>
        <p:cxnSp>
          <p:nvCxnSpPr>
            <p:cNvPr id="24" name="Google Shape;511;p41">
              <a:extLst>
                <a:ext uri="{FF2B5EF4-FFF2-40B4-BE49-F238E27FC236}">
                  <a16:creationId xmlns:a16="http://schemas.microsoft.com/office/drawing/2014/main" id="{08EE215E-DC19-C8DC-C4A3-996C2F4C110B}"/>
                </a:ext>
              </a:extLst>
            </p:cNvPr>
            <p:cNvCxnSpPr/>
            <p:nvPr/>
          </p:nvCxnSpPr>
          <p:spPr>
            <a:xfrm>
              <a:off x="2698550" y="3178750"/>
              <a:ext cx="2869500" cy="0"/>
            </a:xfrm>
            <a:prstGeom prst="straightConnector1">
              <a:avLst/>
            </a:prstGeom>
            <a:noFill/>
            <a:ln w="76200" cap="flat" cmpd="sng">
              <a:solidFill>
                <a:srgbClr val="35535B"/>
              </a:solidFill>
              <a:prstDash val="solid"/>
              <a:round/>
              <a:headEnd type="none" w="med" len="med"/>
              <a:tailEnd type="none" w="med" len="med"/>
            </a:ln>
          </p:spPr>
        </p:cxnSp>
        <p:cxnSp>
          <p:nvCxnSpPr>
            <p:cNvPr id="25" name="Google Shape;512;p41">
              <a:extLst>
                <a:ext uri="{FF2B5EF4-FFF2-40B4-BE49-F238E27FC236}">
                  <a16:creationId xmlns:a16="http://schemas.microsoft.com/office/drawing/2014/main" id="{7C713B1B-09F2-4958-DB04-0BFA500E104F}"/>
                </a:ext>
              </a:extLst>
            </p:cNvPr>
            <p:cNvCxnSpPr/>
            <p:nvPr/>
          </p:nvCxnSpPr>
          <p:spPr>
            <a:xfrm>
              <a:off x="2698550" y="4200025"/>
              <a:ext cx="2869500" cy="0"/>
            </a:xfrm>
            <a:prstGeom prst="straightConnector1">
              <a:avLst/>
            </a:prstGeom>
            <a:noFill/>
            <a:ln w="76200" cap="flat" cmpd="sng">
              <a:solidFill>
                <a:srgbClr val="35535B"/>
              </a:solidFill>
              <a:prstDash val="solid"/>
              <a:round/>
              <a:headEnd type="none" w="med" len="med"/>
              <a:tailEnd type="none" w="med" len="med"/>
            </a:ln>
          </p:spPr>
        </p:cxnSp>
        <p:sp>
          <p:nvSpPr>
            <p:cNvPr id="26" name="Google Shape;513;p41">
              <a:extLst>
                <a:ext uri="{FF2B5EF4-FFF2-40B4-BE49-F238E27FC236}">
                  <a16:creationId xmlns:a16="http://schemas.microsoft.com/office/drawing/2014/main" id="{38766D0F-231A-1E40-4323-D246D2669301}"/>
                </a:ext>
              </a:extLst>
            </p:cNvPr>
            <p:cNvSpPr/>
            <p:nvPr/>
          </p:nvSpPr>
          <p:spPr>
            <a:xfrm rot="5400000">
              <a:off x="1532100" y="3134950"/>
              <a:ext cx="2535000" cy="87600"/>
            </a:xfrm>
            <a:prstGeom prst="rect">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Google Shape;516;p41">
            <a:extLst>
              <a:ext uri="{FF2B5EF4-FFF2-40B4-BE49-F238E27FC236}">
                <a16:creationId xmlns:a16="http://schemas.microsoft.com/office/drawing/2014/main" id="{4454A7AC-2418-D427-76D2-5B5CCBE2CF5E}"/>
              </a:ext>
            </a:extLst>
          </p:cNvPr>
          <p:cNvSpPr txBox="1"/>
          <p:nvPr/>
        </p:nvSpPr>
        <p:spPr>
          <a:xfrm>
            <a:off x="6857212" y="2583143"/>
            <a:ext cx="2607890" cy="367291"/>
          </a:xfrm>
          <a:prstGeom prst="rect">
            <a:avLst/>
          </a:prstGeom>
          <a:noFill/>
          <a:ln>
            <a:noFill/>
          </a:ln>
        </p:spPr>
        <p:txBody>
          <a:bodyPr spcFirstLastPara="1" wrap="square" lIns="91425" tIns="91425" rIns="91425" bIns="91425" anchor="t" anchorCtr="0">
            <a:noAutofit/>
          </a:bodyPr>
          <a:lstStyle/>
          <a:p>
            <a:pPr>
              <a:spcAft>
                <a:spcPts val="1600"/>
              </a:spcAft>
              <a:buClr>
                <a:srgbClr val="000000"/>
              </a:buClr>
              <a:buFont typeface="Arial"/>
              <a:buNone/>
            </a:pPr>
            <a:r>
              <a:rPr lang="en" sz="2000" b="1" kern="0" dirty="0">
                <a:solidFill>
                  <a:srgbClr val="35535B"/>
                </a:solidFill>
                <a:ea typeface="Montserrat"/>
                <a:cs typeface="Montserrat"/>
                <a:sym typeface="Montserrat"/>
              </a:rPr>
              <a:t>Pessoas</a:t>
            </a:r>
            <a:endParaRPr sz="2000" b="1" kern="0" dirty="0">
              <a:solidFill>
                <a:srgbClr val="35535B"/>
              </a:solidFill>
              <a:ea typeface="Montserrat"/>
              <a:cs typeface="Montserrat"/>
              <a:sym typeface="Montserrat"/>
            </a:endParaRPr>
          </a:p>
        </p:txBody>
      </p:sp>
      <p:sp>
        <p:nvSpPr>
          <p:cNvPr id="29" name="Google Shape;517;p41">
            <a:extLst>
              <a:ext uri="{FF2B5EF4-FFF2-40B4-BE49-F238E27FC236}">
                <a16:creationId xmlns:a16="http://schemas.microsoft.com/office/drawing/2014/main" id="{6AF59DBC-7358-EE13-7A1F-077FF5FCACAD}"/>
              </a:ext>
            </a:extLst>
          </p:cNvPr>
          <p:cNvSpPr txBox="1"/>
          <p:nvPr/>
        </p:nvSpPr>
        <p:spPr>
          <a:xfrm>
            <a:off x="6857250" y="2911367"/>
            <a:ext cx="4577737" cy="636432"/>
          </a:xfrm>
          <a:prstGeom prst="rect">
            <a:avLst/>
          </a:prstGeom>
          <a:noFill/>
          <a:ln>
            <a:noFill/>
          </a:ln>
        </p:spPr>
        <p:txBody>
          <a:bodyPr spcFirstLastPara="1" wrap="square" lIns="91425" tIns="91425" rIns="91425" bIns="91425" anchor="t" anchorCtr="0">
            <a:noAutofit/>
          </a:bodyPr>
          <a:lstStyle>
            <a:defPPr>
              <a:defRPr lang="pt-PT"/>
            </a:defPPr>
            <a:lvl1pPr>
              <a:buClr>
                <a:srgbClr val="000000"/>
              </a:buClr>
              <a:buFont typeface="Arial"/>
              <a:buNone/>
              <a:defRPr sz="1400" kern="0">
                <a:solidFill>
                  <a:srgbClr val="666666"/>
                </a:solidFill>
                <a:latin typeface="Raleway"/>
                <a:ea typeface="Raleway"/>
                <a:cs typeface="Raleway"/>
              </a:defRPr>
            </a:lvl1pPr>
          </a:lstStyle>
          <a:p>
            <a:r>
              <a:rPr lang="pt-PT" sz="1600" dirty="0">
                <a:solidFill>
                  <a:schemeClr val="tx1">
                    <a:lumMod val="85000"/>
                    <a:lumOff val="15000"/>
                  </a:schemeClr>
                </a:solidFill>
              </a:rPr>
              <a:t>corresponder às necessidades, expetativas e aspirações das pessoas, relativas à sua saúde.</a:t>
            </a:r>
            <a:endParaRPr sz="1600" dirty="0">
              <a:solidFill>
                <a:schemeClr val="tx1">
                  <a:lumMod val="85000"/>
                  <a:lumOff val="15000"/>
                </a:schemeClr>
              </a:solidFill>
              <a:sym typeface="Raleway"/>
            </a:endParaRPr>
          </a:p>
        </p:txBody>
      </p:sp>
      <p:sp>
        <p:nvSpPr>
          <p:cNvPr id="30" name="Google Shape;518;p41">
            <a:extLst>
              <a:ext uri="{FF2B5EF4-FFF2-40B4-BE49-F238E27FC236}">
                <a16:creationId xmlns:a16="http://schemas.microsoft.com/office/drawing/2014/main" id="{6EA49C66-3A15-F366-0F43-CF5A7BA0B990}"/>
              </a:ext>
            </a:extLst>
          </p:cNvPr>
          <p:cNvSpPr txBox="1"/>
          <p:nvPr/>
        </p:nvSpPr>
        <p:spPr>
          <a:xfrm>
            <a:off x="6857286" y="4731190"/>
            <a:ext cx="5110300" cy="367291"/>
          </a:xfrm>
          <a:prstGeom prst="rect">
            <a:avLst/>
          </a:prstGeom>
          <a:noFill/>
          <a:ln>
            <a:noFill/>
          </a:ln>
        </p:spPr>
        <p:txBody>
          <a:bodyPr spcFirstLastPara="1" wrap="square" lIns="91425" tIns="91425" rIns="91425" bIns="91425" anchor="t" anchorCtr="0">
            <a:noAutofit/>
          </a:bodyPr>
          <a:lstStyle>
            <a:defPPr>
              <a:defRPr lang="pt-PT"/>
            </a:defPPr>
            <a:lvl1pPr>
              <a:spcAft>
                <a:spcPts val="1600"/>
              </a:spcAft>
              <a:buClr>
                <a:srgbClr val="000000"/>
              </a:buClr>
              <a:buFont typeface="Arial"/>
              <a:buNone/>
              <a:defRPr sz="2000" b="1" kern="0">
                <a:solidFill>
                  <a:srgbClr val="35535B"/>
                </a:solidFill>
                <a:latin typeface="Montserrat"/>
                <a:ea typeface="Montserrat"/>
                <a:cs typeface="Montserrat"/>
              </a:defRPr>
            </a:lvl1pPr>
          </a:lstStyle>
          <a:p>
            <a:r>
              <a:rPr lang="pt-PT" dirty="0">
                <a:latin typeface="+mn-lt"/>
              </a:rPr>
              <a:t>Estratégia Cooperativa Explicita</a:t>
            </a:r>
            <a:endParaRPr dirty="0">
              <a:latin typeface="+mn-lt"/>
              <a:sym typeface="Montserrat"/>
            </a:endParaRPr>
          </a:p>
        </p:txBody>
      </p:sp>
      <p:sp>
        <p:nvSpPr>
          <p:cNvPr id="31" name="Google Shape;519;p41">
            <a:extLst>
              <a:ext uri="{FF2B5EF4-FFF2-40B4-BE49-F238E27FC236}">
                <a16:creationId xmlns:a16="http://schemas.microsoft.com/office/drawing/2014/main" id="{BFF4ED9D-AB6E-C0CC-3A50-2157F68EBC45}"/>
              </a:ext>
            </a:extLst>
          </p:cNvPr>
          <p:cNvSpPr txBox="1"/>
          <p:nvPr/>
        </p:nvSpPr>
        <p:spPr>
          <a:xfrm>
            <a:off x="6857286" y="5051766"/>
            <a:ext cx="4577737" cy="636432"/>
          </a:xfrm>
          <a:prstGeom prst="rect">
            <a:avLst/>
          </a:prstGeom>
          <a:noFill/>
          <a:ln>
            <a:noFill/>
          </a:ln>
        </p:spPr>
        <p:txBody>
          <a:bodyPr spcFirstLastPara="1" wrap="square" lIns="91425" tIns="91425" rIns="91425" bIns="91425" anchor="t" anchorCtr="0">
            <a:noAutofit/>
          </a:bodyPr>
          <a:lstStyle>
            <a:defPPr>
              <a:defRPr lang="pt-PT"/>
            </a:defPPr>
            <a:lvl1pPr>
              <a:buClr>
                <a:srgbClr val="000000"/>
              </a:buClr>
              <a:buFont typeface="Arial"/>
              <a:buNone/>
              <a:defRPr sz="1400" kern="0">
                <a:solidFill>
                  <a:srgbClr val="666666"/>
                </a:solidFill>
                <a:latin typeface="Raleway"/>
                <a:ea typeface="Raleway"/>
                <a:cs typeface="Raleway"/>
              </a:defRPr>
            </a:lvl1pPr>
          </a:lstStyle>
          <a:p>
            <a:r>
              <a:rPr lang="pt-PT" sz="1600" dirty="0">
                <a:solidFill>
                  <a:schemeClr val="tx1">
                    <a:lumMod val="85000"/>
                    <a:lumOff val="15000"/>
                  </a:schemeClr>
                </a:solidFill>
              </a:rPr>
              <a:t>Pelo setor privado social e pelo setor privado com fins lucrativos</a:t>
            </a:r>
            <a:endParaRPr sz="1600" dirty="0">
              <a:solidFill>
                <a:schemeClr val="tx1">
                  <a:lumMod val="85000"/>
                  <a:lumOff val="15000"/>
                </a:schemeClr>
              </a:solidFill>
              <a:sym typeface="Raleway"/>
            </a:endParaRPr>
          </a:p>
        </p:txBody>
      </p:sp>
      <p:sp>
        <p:nvSpPr>
          <p:cNvPr id="32" name="Google Shape;520;p41">
            <a:extLst>
              <a:ext uri="{FF2B5EF4-FFF2-40B4-BE49-F238E27FC236}">
                <a16:creationId xmlns:a16="http://schemas.microsoft.com/office/drawing/2014/main" id="{997B8770-AEF8-E6B4-D1B1-1793D7DB2FE8}"/>
              </a:ext>
            </a:extLst>
          </p:cNvPr>
          <p:cNvSpPr txBox="1"/>
          <p:nvPr/>
        </p:nvSpPr>
        <p:spPr>
          <a:xfrm>
            <a:off x="6857286" y="3663951"/>
            <a:ext cx="4185851" cy="367291"/>
          </a:xfrm>
          <a:prstGeom prst="rect">
            <a:avLst/>
          </a:prstGeom>
          <a:noFill/>
          <a:ln>
            <a:noFill/>
          </a:ln>
        </p:spPr>
        <p:txBody>
          <a:bodyPr spcFirstLastPara="1" wrap="square" lIns="91425" tIns="91425" rIns="91425" bIns="91425" anchor="t" anchorCtr="0">
            <a:noAutofit/>
          </a:bodyPr>
          <a:lstStyle/>
          <a:p>
            <a:pPr>
              <a:spcAft>
                <a:spcPts val="1600"/>
              </a:spcAft>
              <a:buClr>
                <a:srgbClr val="000000"/>
              </a:buClr>
              <a:buFont typeface="Arial"/>
              <a:buNone/>
            </a:pPr>
            <a:r>
              <a:rPr lang="en" sz="2000" b="1" kern="0" dirty="0">
                <a:solidFill>
                  <a:srgbClr val="35535B"/>
                </a:solidFill>
                <a:ea typeface="Montserrat"/>
                <a:cs typeface="Montserrat"/>
                <a:sym typeface="Montserrat"/>
              </a:rPr>
              <a:t>Serviço Nacional de Saúde</a:t>
            </a:r>
            <a:endParaRPr sz="2000" b="1" kern="0" dirty="0">
              <a:solidFill>
                <a:srgbClr val="35535B"/>
              </a:solidFill>
              <a:ea typeface="Montserrat"/>
              <a:cs typeface="Montserrat"/>
              <a:sym typeface="Montserrat"/>
            </a:endParaRPr>
          </a:p>
        </p:txBody>
      </p:sp>
      <p:sp>
        <p:nvSpPr>
          <p:cNvPr id="33" name="Google Shape;521;p41">
            <a:extLst>
              <a:ext uri="{FF2B5EF4-FFF2-40B4-BE49-F238E27FC236}">
                <a16:creationId xmlns:a16="http://schemas.microsoft.com/office/drawing/2014/main" id="{9D2BEB98-D343-34F3-4E10-A535B2B3DF81}"/>
              </a:ext>
            </a:extLst>
          </p:cNvPr>
          <p:cNvSpPr txBox="1"/>
          <p:nvPr/>
        </p:nvSpPr>
        <p:spPr>
          <a:xfrm>
            <a:off x="6857288" y="3925526"/>
            <a:ext cx="4055222" cy="636432"/>
          </a:xfrm>
          <a:prstGeom prst="rect">
            <a:avLst/>
          </a:prstGeom>
          <a:noFill/>
          <a:ln>
            <a:noFill/>
          </a:ln>
        </p:spPr>
        <p:txBody>
          <a:bodyPr spcFirstLastPara="1" wrap="square" lIns="91425" tIns="91425" rIns="91425" bIns="91425" anchor="t" anchorCtr="0">
            <a:noAutofit/>
          </a:bodyPr>
          <a:lstStyle>
            <a:defPPr>
              <a:defRPr lang="pt-PT"/>
            </a:defPPr>
            <a:lvl1pPr>
              <a:buClr>
                <a:srgbClr val="000000"/>
              </a:buClr>
              <a:buFont typeface="Arial"/>
              <a:buNone/>
              <a:defRPr sz="1400" kern="0">
                <a:solidFill>
                  <a:srgbClr val="666666"/>
                </a:solidFill>
                <a:latin typeface="Raleway"/>
                <a:ea typeface="Raleway"/>
                <a:cs typeface="Raleway"/>
              </a:defRPr>
            </a:lvl1pPr>
          </a:lstStyle>
          <a:p>
            <a:r>
              <a:rPr lang="pt-PT" sz="1600" dirty="0">
                <a:solidFill>
                  <a:schemeClr val="tx1">
                    <a:lumMod val="85000"/>
                    <a:lumOff val="15000"/>
                  </a:schemeClr>
                </a:solidFill>
              </a:rPr>
              <a:t>que as cuida, serve e empodera</a:t>
            </a:r>
            <a:endParaRPr sz="1600" dirty="0">
              <a:solidFill>
                <a:schemeClr val="tx1">
                  <a:lumMod val="85000"/>
                  <a:lumOff val="15000"/>
                </a:schemeClr>
              </a:solidFill>
              <a:sym typeface="Raleway"/>
            </a:endParaRPr>
          </a:p>
        </p:txBody>
      </p:sp>
      <p:sp>
        <p:nvSpPr>
          <p:cNvPr id="34" name="Google Shape;522;p41">
            <a:extLst>
              <a:ext uri="{FF2B5EF4-FFF2-40B4-BE49-F238E27FC236}">
                <a16:creationId xmlns:a16="http://schemas.microsoft.com/office/drawing/2014/main" id="{85BDBD28-FB76-B84B-4FD0-831956D5246F}"/>
              </a:ext>
            </a:extLst>
          </p:cNvPr>
          <p:cNvSpPr/>
          <p:nvPr/>
        </p:nvSpPr>
        <p:spPr>
          <a:xfrm flipH="1">
            <a:off x="1835956" y="2533588"/>
            <a:ext cx="2787316" cy="589209"/>
          </a:xfrm>
          <a:prstGeom prst="roundRect">
            <a:avLst>
              <a:gd name="adj" fmla="val 50000"/>
            </a:avLst>
          </a:prstGeom>
          <a:solidFill>
            <a:srgbClr val="8ED9D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FFFFFF"/>
                </a:solidFill>
                <a:effectLst/>
                <a:uLnTx/>
                <a:uFillTx/>
                <a:latin typeface="Montserrat"/>
                <a:ea typeface="Montserrat"/>
                <a:cs typeface="Montserrat"/>
                <a:sym typeface="Montserrat"/>
              </a:rPr>
              <a:t>Awareness</a:t>
            </a:r>
            <a:endParaRPr kumimoji="0" sz="17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35" name="Google Shape;523;p41">
            <a:extLst>
              <a:ext uri="{FF2B5EF4-FFF2-40B4-BE49-F238E27FC236}">
                <a16:creationId xmlns:a16="http://schemas.microsoft.com/office/drawing/2014/main" id="{C761C74E-B3B6-F7B4-DA3F-988557DFF369}"/>
              </a:ext>
            </a:extLst>
          </p:cNvPr>
          <p:cNvSpPr/>
          <p:nvPr/>
        </p:nvSpPr>
        <p:spPr>
          <a:xfrm flipH="1">
            <a:off x="941934" y="3595413"/>
            <a:ext cx="3681335" cy="589209"/>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pt-PT" sz="2000" b="1" i="0" u="none" strike="noStrike" kern="0" cap="none" spc="0" normalizeH="0" baseline="0" noProof="0" dirty="0">
                <a:ln>
                  <a:noFill/>
                </a:ln>
                <a:solidFill>
                  <a:srgbClr val="FFFFFF"/>
                </a:solidFill>
                <a:effectLst/>
                <a:uLnTx/>
                <a:uFillTx/>
                <a:ea typeface="Montserrat"/>
                <a:cs typeface="Montserrat"/>
                <a:sym typeface="Montserrat"/>
              </a:rPr>
              <a:t>CENTRO DE GRAVIDADE</a:t>
            </a:r>
          </a:p>
        </p:txBody>
      </p:sp>
      <p:sp>
        <p:nvSpPr>
          <p:cNvPr id="36" name="Google Shape;524;p41">
            <a:extLst>
              <a:ext uri="{FF2B5EF4-FFF2-40B4-BE49-F238E27FC236}">
                <a16:creationId xmlns:a16="http://schemas.microsoft.com/office/drawing/2014/main" id="{3A467582-7FC2-0AD0-ACED-63DB62EE5D08}"/>
              </a:ext>
            </a:extLst>
          </p:cNvPr>
          <p:cNvSpPr/>
          <p:nvPr/>
        </p:nvSpPr>
        <p:spPr>
          <a:xfrm flipH="1">
            <a:off x="844800" y="4652028"/>
            <a:ext cx="3778434" cy="589209"/>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pt-PT" sz="2000" b="1" i="0" u="none" strike="noStrike" kern="0" cap="none" spc="0" normalizeH="0" baseline="0" noProof="0" dirty="0">
                <a:ln>
                  <a:noFill/>
                </a:ln>
                <a:solidFill>
                  <a:srgbClr val="FFFFFF"/>
                </a:solidFill>
                <a:effectLst/>
                <a:uLnTx/>
                <a:uFillTx/>
                <a:ea typeface="Montserrat"/>
                <a:cs typeface="Montserrat"/>
                <a:sym typeface="Montserrat"/>
              </a:rPr>
              <a:t>COMPLEMENTADO</a:t>
            </a:r>
          </a:p>
        </p:txBody>
      </p:sp>
      <p:sp>
        <p:nvSpPr>
          <p:cNvPr id="38" name="Google Shape;522;p41">
            <a:extLst>
              <a:ext uri="{FF2B5EF4-FFF2-40B4-BE49-F238E27FC236}">
                <a16:creationId xmlns:a16="http://schemas.microsoft.com/office/drawing/2014/main" id="{267F897A-7C27-2C78-6C4D-4A7BD4BD190D}"/>
              </a:ext>
            </a:extLst>
          </p:cNvPr>
          <p:cNvSpPr/>
          <p:nvPr/>
        </p:nvSpPr>
        <p:spPr>
          <a:xfrm flipH="1">
            <a:off x="941934" y="2543037"/>
            <a:ext cx="3681300" cy="589209"/>
          </a:xfrm>
          <a:prstGeom prst="roundRect">
            <a:avLst>
              <a:gd name="adj" fmla="val 50000"/>
            </a:avLst>
          </a:prstGeom>
          <a:solidFill>
            <a:srgbClr val="8ED9D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pt-PT" sz="2000" b="1" i="0" u="none" strike="noStrike" kern="0" cap="none" spc="0" normalizeH="0" baseline="0" noProof="0" dirty="0">
                <a:ln>
                  <a:noFill/>
                </a:ln>
                <a:solidFill>
                  <a:srgbClr val="FFFFFF"/>
                </a:solidFill>
                <a:effectLst/>
                <a:uLnTx/>
                <a:uFillTx/>
                <a:ea typeface="Montserrat"/>
                <a:cs typeface="Montserrat"/>
                <a:sym typeface="Montserrat"/>
              </a:rPr>
              <a:t>CENTRALIDADE</a:t>
            </a:r>
          </a:p>
        </p:txBody>
      </p:sp>
      <p:sp>
        <p:nvSpPr>
          <p:cNvPr id="39" name="Google Shape;514;p41">
            <a:extLst>
              <a:ext uri="{FF2B5EF4-FFF2-40B4-BE49-F238E27FC236}">
                <a16:creationId xmlns:a16="http://schemas.microsoft.com/office/drawing/2014/main" id="{2210FB85-12C9-675B-5FCD-92D885A85075}"/>
              </a:ext>
            </a:extLst>
          </p:cNvPr>
          <p:cNvSpPr/>
          <p:nvPr/>
        </p:nvSpPr>
        <p:spPr>
          <a:xfrm rot="-5400000" flipH="1">
            <a:off x="4991937" y="-4320746"/>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CaixaDeTexto 39">
            <a:extLst>
              <a:ext uri="{FF2B5EF4-FFF2-40B4-BE49-F238E27FC236}">
                <a16:creationId xmlns:a16="http://schemas.microsoft.com/office/drawing/2014/main" id="{49614E53-B073-A851-84A7-14B233D86AFA}"/>
              </a:ext>
            </a:extLst>
          </p:cNvPr>
          <p:cNvSpPr txBox="1"/>
          <p:nvPr/>
        </p:nvSpPr>
        <p:spPr>
          <a:xfrm>
            <a:off x="200965" y="787445"/>
            <a:ext cx="10349803" cy="369332"/>
          </a:xfrm>
          <a:prstGeom prst="rect">
            <a:avLst/>
          </a:prstGeom>
          <a:noFill/>
        </p:spPr>
        <p:txBody>
          <a:bodyPr wrap="square" rtlCol="0">
            <a:spAutoFit/>
          </a:bodyPr>
          <a:lstStyle/>
          <a:p>
            <a:r>
              <a:rPr lang="pt-PT" b="1" dirty="0">
                <a:solidFill>
                  <a:schemeClr val="bg1"/>
                </a:solidFill>
              </a:rPr>
              <a:t>O DESENVOLVIMENTO DO SISTEMA DE SAÚDE PORTUGUÊS É SUSTENTADO PELO COMPROMISSO</a:t>
            </a:r>
          </a:p>
        </p:txBody>
      </p:sp>
      <p:grpSp>
        <p:nvGrpSpPr>
          <p:cNvPr id="41" name="Agrupar 40">
            <a:extLst>
              <a:ext uri="{FF2B5EF4-FFF2-40B4-BE49-F238E27FC236}">
                <a16:creationId xmlns:a16="http://schemas.microsoft.com/office/drawing/2014/main" id="{48167A1E-EDAA-9B69-8CE6-FE4E5015822C}"/>
              </a:ext>
            </a:extLst>
          </p:cNvPr>
          <p:cNvGrpSpPr/>
          <p:nvPr/>
        </p:nvGrpSpPr>
        <p:grpSpPr>
          <a:xfrm>
            <a:off x="10279464" y="5994089"/>
            <a:ext cx="1829541" cy="810059"/>
            <a:chOff x="401934" y="97065"/>
            <a:chExt cx="3415601" cy="1560914"/>
          </a:xfrm>
        </p:grpSpPr>
        <p:pic>
          <p:nvPicPr>
            <p:cNvPr id="42" name="Imagem 41" descr="Uma imagem com círculo&#10;&#10;Descrição gerada automaticamente">
              <a:extLst>
                <a:ext uri="{FF2B5EF4-FFF2-40B4-BE49-F238E27FC236}">
                  <a16:creationId xmlns:a16="http://schemas.microsoft.com/office/drawing/2014/main" id="{878AF7EB-4C7E-8F97-E851-261E0E9A1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43" name="Imagem 42" descr="Uma imagem com texto, Tipo de letra, Gráficos, design gráfico&#10;&#10;Descrição gerada automaticamente">
              <a:extLst>
                <a:ext uri="{FF2B5EF4-FFF2-40B4-BE49-F238E27FC236}">
                  <a16:creationId xmlns:a16="http://schemas.microsoft.com/office/drawing/2014/main" id="{218973BB-085F-6207-7018-3F489336C10B}"/>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Tree>
    <p:extLst>
      <p:ext uri="{BB962C8B-B14F-4D97-AF65-F5344CB8AC3E}">
        <p14:creationId xmlns:p14="http://schemas.microsoft.com/office/powerpoint/2010/main" val="131652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7C22D-CBCD-B187-09E8-966B00C542E5}"/>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1782AB9D-8EE5-8032-A685-7746D6BC181F}"/>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CaixaDeTexto 4">
            <a:extLst>
              <a:ext uri="{FF2B5EF4-FFF2-40B4-BE49-F238E27FC236}">
                <a16:creationId xmlns:a16="http://schemas.microsoft.com/office/drawing/2014/main" id="{C194C657-86E1-9847-C98D-AA260ABC7BE0}"/>
              </a:ext>
            </a:extLst>
          </p:cNvPr>
          <p:cNvSpPr txBox="1"/>
          <p:nvPr/>
        </p:nvSpPr>
        <p:spPr>
          <a:xfrm>
            <a:off x="562708" y="454651"/>
            <a:ext cx="6169688" cy="369332"/>
          </a:xfrm>
          <a:prstGeom prst="rect">
            <a:avLst/>
          </a:prstGeom>
          <a:noFill/>
        </p:spPr>
        <p:txBody>
          <a:bodyPr wrap="square">
            <a:spAutoFit/>
          </a:bodyPr>
          <a:lstStyle/>
          <a:p>
            <a:r>
              <a:rPr lang="pt-PT" b="1" dirty="0">
                <a:solidFill>
                  <a:schemeClr val="bg1"/>
                </a:solidFill>
              </a:rPr>
              <a:t>CUIDADOS PROXIMIDADE</a:t>
            </a:r>
          </a:p>
        </p:txBody>
      </p:sp>
      <p:sp>
        <p:nvSpPr>
          <p:cNvPr id="15" name="Google Shape;734;p50">
            <a:extLst>
              <a:ext uri="{FF2B5EF4-FFF2-40B4-BE49-F238E27FC236}">
                <a16:creationId xmlns:a16="http://schemas.microsoft.com/office/drawing/2014/main" id="{ABA2A3CD-B134-7077-12B1-2509D3125DC1}"/>
              </a:ext>
            </a:extLst>
          </p:cNvPr>
          <p:cNvSpPr/>
          <p:nvPr/>
        </p:nvSpPr>
        <p:spPr>
          <a:xfrm flipH="1">
            <a:off x="3841355" y="170814"/>
            <a:ext cx="2489997" cy="98330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PT" sz="20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17" name="CaixaDeTexto 16">
            <a:extLst>
              <a:ext uri="{FF2B5EF4-FFF2-40B4-BE49-F238E27FC236}">
                <a16:creationId xmlns:a16="http://schemas.microsoft.com/office/drawing/2014/main" id="{3DFDA900-F3E4-D711-1862-FB471BC350C7}"/>
              </a:ext>
            </a:extLst>
          </p:cNvPr>
          <p:cNvSpPr txBox="1"/>
          <p:nvPr/>
        </p:nvSpPr>
        <p:spPr>
          <a:xfrm>
            <a:off x="4158544" y="482528"/>
            <a:ext cx="2011144" cy="369332"/>
          </a:xfrm>
          <a:prstGeom prst="rect">
            <a:avLst/>
          </a:prstGeom>
          <a:noFill/>
        </p:spPr>
        <p:txBody>
          <a:bodyPr wrap="square">
            <a:spAutoFit/>
          </a:bodyPr>
          <a:lstStyle/>
          <a:p>
            <a:r>
              <a:rPr lang="pt-PT" b="1" dirty="0">
                <a:solidFill>
                  <a:schemeClr val="bg1"/>
                </a:solidFill>
              </a:rPr>
              <a:t>LINHA SNS24</a:t>
            </a:r>
          </a:p>
        </p:txBody>
      </p:sp>
      <p:pic>
        <p:nvPicPr>
          <p:cNvPr id="4" name="Imagem 3">
            <a:extLst>
              <a:ext uri="{FF2B5EF4-FFF2-40B4-BE49-F238E27FC236}">
                <a16:creationId xmlns:a16="http://schemas.microsoft.com/office/drawing/2014/main" id="{35AB1A38-632C-2ED5-F52B-1EADD1646862}"/>
              </a:ext>
            </a:extLst>
          </p:cNvPr>
          <p:cNvPicPr>
            <a:picLocks noChangeAspect="1"/>
          </p:cNvPicPr>
          <p:nvPr/>
        </p:nvPicPr>
        <p:blipFill>
          <a:blip r:embed="rId2"/>
          <a:stretch>
            <a:fillRect/>
          </a:stretch>
        </p:blipFill>
        <p:spPr>
          <a:xfrm>
            <a:off x="4158544" y="1618828"/>
            <a:ext cx="6539850" cy="4199167"/>
          </a:xfrm>
          <a:prstGeom prst="rect">
            <a:avLst/>
          </a:prstGeom>
        </p:spPr>
      </p:pic>
      <p:sp>
        <p:nvSpPr>
          <p:cNvPr id="6" name="CaixaDeTexto 5">
            <a:extLst>
              <a:ext uri="{FF2B5EF4-FFF2-40B4-BE49-F238E27FC236}">
                <a16:creationId xmlns:a16="http://schemas.microsoft.com/office/drawing/2014/main" id="{1BFC7470-06DE-9B42-1E55-0213BF61634A}"/>
              </a:ext>
            </a:extLst>
          </p:cNvPr>
          <p:cNvSpPr txBox="1"/>
          <p:nvPr/>
        </p:nvSpPr>
        <p:spPr>
          <a:xfrm>
            <a:off x="1798620" y="2361362"/>
            <a:ext cx="1748414" cy="369332"/>
          </a:xfrm>
          <a:prstGeom prst="rect">
            <a:avLst/>
          </a:prstGeom>
          <a:noFill/>
        </p:spPr>
        <p:txBody>
          <a:bodyPr wrap="square" rtlCol="0">
            <a:spAutoFit/>
          </a:bodyPr>
          <a:lstStyle/>
          <a:p>
            <a:r>
              <a:rPr lang="pt-PT" dirty="0"/>
              <a:t>Acesso a CSP</a:t>
            </a:r>
          </a:p>
        </p:txBody>
      </p:sp>
      <p:sp>
        <p:nvSpPr>
          <p:cNvPr id="8" name="CaixaDeTexto 7">
            <a:extLst>
              <a:ext uri="{FF2B5EF4-FFF2-40B4-BE49-F238E27FC236}">
                <a16:creationId xmlns:a16="http://schemas.microsoft.com/office/drawing/2014/main" id="{8B4546BA-2BDE-ED40-CB40-EB1E77543596}"/>
              </a:ext>
            </a:extLst>
          </p:cNvPr>
          <p:cNvSpPr txBox="1"/>
          <p:nvPr/>
        </p:nvSpPr>
        <p:spPr>
          <a:xfrm>
            <a:off x="1530233" y="3086517"/>
            <a:ext cx="2311122" cy="369332"/>
          </a:xfrm>
          <a:prstGeom prst="rect">
            <a:avLst/>
          </a:prstGeom>
          <a:noFill/>
        </p:spPr>
        <p:txBody>
          <a:bodyPr wrap="square" rtlCol="0">
            <a:spAutoFit/>
          </a:bodyPr>
          <a:lstStyle/>
          <a:p>
            <a:r>
              <a:rPr lang="pt-PT" dirty="0"/>
              <a:t>Dupla Referenciação</a:t>
            </a:r>
          </a:p>
        </p:txBody>
      </p:sp>
      <p:sp>
        <p:nvSpPr>
          <p:cNvPr id="10" name="CaixaDeTexto 9">
            <a:extLst>
              <a:ext uri="{FF2B5EF4-FFF2-40B4-BE49-F238E27FC236}">
                <a16:creationId xmlns:a16="http://schemas.microsoft.com/office/drawing/2014/main" id="{C76ACDDC-91F4-64E2-6265-3323DC30681D}"/>
              </a:ext>
            </a:extLst>
          </p:cNvPr>
          <p:cNvSpPr txBox="1"/>
          <p:nvPr/>
        </p:nvSpPr>
        <p:spPr>
          <a:xfrm>
            <a:off x="1530233" y="3924666"/>
            <a:ext cx="2311122" cy="369332"/>
          </a:xfrm>
          <a:prstGeom prst="rect">
            <a:avLst/>
          </a:prstGeom>
          <a:noFill/>
        </p:spPr>
        <p:txBody>
          <a:bodyPr wrap="square" rtlCol="0">
            <a:spAutoFit/>
          </a:bodyPr>
          <a:lstStyle/>
          <a:p>
            <a:pPr algn="ctr"/>
            <a:r>
              <a:rPr lang="pt-PT" dirty="0"/>
              <a:t>Atrasos</a:t>
            </a:r>
          </a:p>
        </p:txBody>
      </p:sp>
      <p:sp>
        <p:nvSpPr>
          <p:cNvPr id="12" name="CaixaDeTexto 11">
            <a:extLst>
              <a:ext uri="{FF2B5EF4-FFF2-40B4-BE49-F238E27FC236}">
                <a16:creationId xmlns:a16="http://schemas.microsoft.com/office/drawing/2014/main" id="{E2819CB6-14E7-A0F4-0EA7-D269DAE41A80}"/>
              </a:ext>
            </a:extLst>
          </p:cNvPr>
          <p:cNvSpPr txBox="1"/>
          <p:nvPr/>
        </p:nvSpPr>
        <p:spPr>
          <a:xfrm>
            <a:off x="1530233" y="4578149"/>
            <a:ext cx="2311122" cy="369332"/>
          </a:xfrm>
          <a:prstGeom prst="rect">
            <a:avLst/>
          </a:prstGeom>
          <a:noFill/>
        </p:spPr>
        <p:txBody>
          <a:bodyPr wrap="square" rtlCol="0">
            <a:spAutoFit/>
          </a:bodyPr>
          <a:lstStyle/>
          <a:p>
            <a:pPr algn="ctr"/>
            <a:r>
              <a:rPr lang="pt-PT" dirty="0"/>
              <a:t>Recusa</a:t>
            </a:r>
          </a:p>
        </p:txBody>
      </p:sp>
    </p:spTree>
    <p:extLst>
      <p:ext uri="{BB962C8B-B14F-4D97-AF65-F5344CB8AC3E}">
        <p14:creationId xmlns:p14="http://schemas.microsoft.com/office/powerpoint/2010/main" val="3450571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900B9-8D1D-E3AB-31A2-C344DCCAE92B}"/>
            </a:ext>
          </a:extLst>
        </p:cNvPr>
        <p:cNvGrpSpPr/>
        <p:nvPr/>
      </p:nvGrpSpPr>
      <p:grpSpPr>
        <a:xfrm>
          <a:off x="0" y="0"/>
          <a:ext cx="0" cy="0"/>
          <a:chOff x="0" y="0"/>
          <a:chExt cx="0" cy="0"/>
        </a:xfrm>
      </p:grpSpPr>
      <p:sp>
        <p:nvSpPr>
          <p:cNvPr id="2" name="Google Shape;514;p41">
            <a:extLst>
              <a:ext uri="{FF2B5EF4-FFF2-40B4-BE49-F238E27FC236}">
                <a16:creationId xmlns:a16="http://schemas.microsoft.com/office/drawing/2014/main" id="{B2DAFB9F-94A2-57B7-3D4E-FECD01ACEA08}"/>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Google Shape;734;p50">
            <a:extLst>
              <a:ext uri="{FF2B5EF4-FFF2-40B4-BE49-F238E27FC236}">
                <a16:creationId xmlns:a16="http://schemas.microsoft.com/office/drawing/2014/main" id="{EE338D66-F760-7366-BC78-1C4666F708D2}"/>
              </a:ext>
            </a:extLst>
          </p:cNvPr>
          <p:cNvSpPr/>
          <p:nvPr/>
        </p:nvSpPr>
        <p:spPr>
          <a:xfrm flipH="1">
            <a:off x="3841355" y="170814"/>
            <a:ext cx="2489997" cy="983307"/>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pt-PT" sz="2000" b="1" i="0" u="none" strike="noStrike" kern="0" cap="none" spc="0" normalizeH="0" baseline="0" noProof="0" dirty="0">
              <a:ln>
                <a:noFill/>
              </a:ln>
              <a:solidFill>
                <a:srgbClr val="FFFFFF"/>
              </a:solidFill>
              <a:effectLst/>
              <a:uLnTx/>
              <a:uFillTx/>
              <a:latin typeface="Montserrat"/>
              <a:ea typeface="Montserrat"/>
              <a:cs typeface="Montserrat"/>
              <a:sym typeface="Montserrat"/>
            </a:endParaRPr>
          </a:p>
        </p:txBody>
      </p:sp>
      <p:sp>
        <p:nvSpPr>
          <p:cNvPr id="5" name="CaixaDeTexto 4">
            <a:extLst>
              <a:ext uri="{FF2B5EF4-FFF2-40B4-BE49-F238E27FC236}">
                <a16:creationId xmlns:a16="http://schemas.microsoft.com/office/drawing/2014/main" id="{C96641D6-CE13-2DA8-C974-085EDFB597FD}"/>
              </a:ext>
            </a:extLst>
          </p:cNvPr>
          <p:cNvSpPr txBox="1"/>
          <p:nvPr/>
        </p:nvSpPr>
        <p:spPr>
          <a:xfrm>
            <a:off x="4158544" y="482528"/>
            <a:ext cx="6169688" cy="369332"/>
          </a:xfrm>
          <a:prstGeom prst="rect">
            <a:avLst/>
          </a:prstGeom>
          <a:noFill/>
        </p:spPr>
        <p:txBody>
          <a:bodyPr wrap="square">
            <a:spAutoFit/>
          </a:bodyPr>
          <a:lstStyle/>
          <a:p>
            <a:r>
              <a:rPr lang="pt-PT" b="1" dirty="0">
                <a:solidFill>
                  <a:schemeClr val="bg1"/>
                </a:solidFill>
              </a:rPr>
              <a:t>LINHA SNS24</a:t>
            </a:r>
          </a:p>
        </p:txBody>
      </p:sp>
      <p:sp>
        <p:nvSpPr>
          <p:cNvPr id="6" name="CaixaDeTexto 5">
            <a:extLst>
              <a:ext uri="{FF2B5EF4-FFF2-40B4-BE49-F238E27FC236}">
                <a16:creationId xmlns:a16="http://schemas.microsoft.com/office/drawing/2014/main" id="{69AEE1F5-ECDC-EA85-A19A-EE5ACC43BD21}"/>
              </a:ext>
            </a:extLst>
          </p:cNvPr>
          <p:cNvSpPr txBox="1"/>
          <p:nvPr/>
        </p:nvSpPr>
        <p:spPr>
          <a:xfrm>
            <a:off x="542612" y="454652"/>
            <a:ext cx="6169688" cy="369332"/>
          </a:xfrm>
          <a:prstGeom prst="rect">
            <a:avLst/>
          </a:prstGeom>
          <a:noFill/>
        </p:spPr>
        <p:txBody>
          <a:bodyPr wrap="square">
            <a:spAutoFit/>
          </a:bodyPr>
          <a:lstStyle/>
          <a:p>
            <a:r>
              <a:rPr lang="pt-PT" b="1" dirty="0">
                <a:solidFill>
                  <a:schemeClr val="bg1"/>
                </a:solidFill>
              </a:rPr>
              <a:t>CUIDADOS PROXIMIDADE</a:t>
            </a:r>
          </a:p>
        </p:txBody>
      </p:sp>
      <p:sp>
        <p:nvSpPr>
          <p:cNvPr id="8" name="CaixaDeTexto 7">
            <a:extLst>
              <a:ext uri="{FF2B5EF4-FFF2-40B4-BE49-F238E27FC236}">
                <a16:creationId xmlns:a16="http://schemas.microsoft.com/office/drawing/2014/main" id="{F5361F0A-2BE1-7D53-315E-46DCD4CD86C0}"/>
              </a:ext>
            </a:extLst>
          </p:cNvPr>
          <p:cNvSpPr txBox="1"/>
          <p:nvPr/>
        </p:nvSpPr>
        <p:spPr>
          <a:xfrm>
            <a:off x="442127" y="1791730"/>
            <a:ext cx="11133573"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Linha SNS24 não foi criada para substituir as equipas de saúde familiar. A obrigatoriedade do seu uso para todos está a desestruturar a resposta existente aos cerca de 90% da população que tem uma equipa de saúde familiar. </a:t>
            </a:r>
          </a:p>
        </p:txBody>
      </p:sp>
      <p:sp>
        <p:nvSpPr>
          <p:cNvPr id="10" name="CaixaDeTexto 9">
            <a:extLst>
              <a:ext uri="{FF2B5EF4-FFF2-40B4-BE49-F238E27FC236}">
                <a16:creationId xmlns:a16="http://schemas.microsoft.com/office/drawing/2014/main" id="{8371A4A2-2635-FA4A-96DB-47B6D021396E}"/>
              </a:ext>
            </a:extLst>
          </p:cNvPr>
          <p:cNvSpPr txBox="1"/>
          <p:nvPr/>
        </p:nvSpPr>
        <p:spPr>
          <a:xfrm>
            <a:off x="442127" y="3187324"/>
            <a:ext cx="10048351" cy="36933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É imperativo que o Decreto‑Lei n.º 52/2022 seja cumprido. </a:t>
            </a:r>
          </a:p>
        </p:txBody>
      </p:sp>
      <p:sp>
        <p:nvSpPr>
          <p:cNvPr id="17" name="CaixaDeTexto 16">
            <a:extLst>
              <a:ext uri="{FF2B5EF4-FFF2-40B4-BE49-F238E27FC236}">
                <a16:creationId xmlns:a16="http://schemas.microsoft.com/office/drawing/2014/main" id="{D86F8F5A-489A-5AF0-F60A-EFC3CF4B9219}"/>
              </a:ext>
            </a:extLst>
          </p:cNvPr>
          <p:cNvSpPr txBox="1"/>
          <p:nvPr/>
        </p:nvSpPr>
        <p:spPr>
          <a:xfrm>
            <a:off x="1251018" y="4531697"/>
            <a:ext cx="9515789" cy="1200329"/>
          </a:xfrm>
          <a:prstGeom prst="rect">
            <a:avLst/>
          </a:prstGeom>
          <a:noFill/>
          <a:ln>
            <a:solidFill>
              <a:srgbClr val="C00000"/>
            </a:solid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lgn="ctr">
              <a:buNone/>
            </a:pPr>
            <a:r>
              <a:rPr lang="pt-PT" dirty="0"/>
              <a:t>A lei estabelece que os centros de saúde devem organizar os seus serviços para proporcionar acesso adequado e proximidade de cuidados, incluindo atendimento no próprio dia e resposta à doença aguda, no âmbito dos cuidados de saúde primários.  </a:t>
            </a:r>
          </a:p>
        </p:txBody>
      </p:sp>
    </p:spTree>
    <p:extLst>
      <p:ext uri="{BB962C8B-B14F-4D97-AF65-F5344CB8AC3E}">
        <p14:creationId xmlns:p14="http://schemas.microsoft.com/office/powerpoint/2010/main" val="40311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2957-DA21-023C-0401-4065AFDCD7DC}"/>
            </a:ext>
          </a:extLst>
        </p:cNvPr>
        <p:cNvGrpSpPr/>
        <p:nvPr/>
      </p:nvGrpSpPr>
      <p:grpSpPr>
        <a:xfrm>
          <a:off x="0" y="0"/>
          <a:ext cx="0" cy="0"/>
          <a:chOff x="0" y="0"/>
          <a:chExt cx="0" cy="0"/>
        </a:xfrm>
      </p:grpSpPr>
      <p:sp>
        <p:nvSpPr>
          <p:cNvPr id="4" name="Google Shape;514;p41">
            <a:extLst>
              <a:ext uri="{FF2B5EF4-FFF2-40B4-BE49-F238E27FC236}">
                <a16:creationId xmlns:a16="http://schemas.microsoft.com/office/drawing/2014/main" id="{4D433227-78EF-9E5C-391D-F2ADB24A47E3}"/>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CaixaDeTexto 5">
            <a:extLst>
              <a:ext uri="{FF2B5EF4-FFF2-40B4-BE49-F238E27FC236}">
                <a16:creationId xmlns:a16="http://schemas.microsoft.com/office/drawing/2014/main" id="{7087A770-4836-68F0-F86B-3FD05CC9284E}"/>
              </a:ext>
            </a:extLst>
          </p:cNvPr>
          <p:cNvSpPr txBox="1"/>
          <p:nvPr/>
        </p:nvSpPr>
        <p:spPr>
          <a:xfrm>
            <a:off x="204861" y="454652"/>
            <a:ext cx="10349803" cy="369332"/>
          </a:xfrm>
          <a:prstGeom prst="rect">
            <a:avLst/>
          </a:prstGeom>
          <a:noFill/>
        </p:spPr>
        <p:txBody>
          <a:bodyPr wrap="square" rtlCol="0">
            <a:spAutoFit/>
          </a:bodyPr>
          <a:lstStyle/>
          <a:p>
            <a:r>
              <a:rPr lang="pt-PT" sz="1800" b="1" cap="small" dirty="0">
                <a:solidFill>
                  <a:schemeClr val="bg1"/>
                </a:solidFill>
                <a:effectLst/>
                <a:latin typeface="Calibri" panose="020F0502020204030204" pitchFamily="34" charset="0"/>
                <a:ea typeface="Tahoma" panose="020B0604030504040204" pitchFamily="34" charset="0"/>
                <a:cs typeface="Tahoma" panose="020B0604030504040204" pitchFamily="34" charset="0"/>
              </a:rPr>
              <a:t>PRINCIPAIS MENSAGENS</a:t>
            </a:r>
            <a:endParaRPr lang="pt-PT" b="1" dirty="0">
              <a:solidFill>
                <a:schemeClr val="bg1"/>
              </a:solidFill>
            </a:endParaRPr>
          </a:p>
        </p:txBody>
      </p:sp>
      <p:grpSp>
        <p:nvGrpSpPr>
          <p:cNvPr id="13" name="Agrupar 12">
            <a:extLst>
              <a:ext uri="{FF2B5EF4-FFF2-40B4-BE49-F238E27FC236}">
                <a16:creationId xmlns:a16="http://schemas.microsoft.com/office/drawing/2014/main" id="{E591BBE1-0A0F-39E9-2351-E82D8195790F}"/>
              </a:ext>
            </a:extLst>
          </p:cNvPr>
          <p:cNvGrpSpPr/>
          <p:nvPr/>
        </p:nvGrpSpPr>
        <p:grpSpPr>
          <a:xfrm>
            <a:off x="9738650" y="93189"/>
            <a:ext cx="2352799" cy="1060437"/>
            <a:chOff x="401934" y="97065"/>
            <a:chExt cx="3415601" cy="1560914"/>
          </a:xfrm>
        </p:grpSpPr>
        <p:pic>
          <p:nvPicPr>
            <p:cNvPr id="14" name="Imagem 13" descr="Uma imagem com círculo&#10;&#10;Descrição gerada automaticamente">
              <a:extLst>
                <a:ext uri="{FF2B5EF4-FFF2-40B4-BE49-F238E27FC236}">
                  <a16:creationId xmlns:a16="http://schemas.microsoft.com/office/drawing/2014/main" id="{61986DE2-DEE1-DB8B-94B5-AFB6CA22B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15" name="Imagem 14" descr="Uma imagem com texto, Tipo de letra, Gráficos, design gráfico&#10;&#10;Descrição gerada automaticamente">
              <a:extLst>
                <a:ext uri="{FF2B5EF4-FFF2-40B4-BE49-F238E27FC236}">
                  <a16:creationId xmlns:a16="http://schemas.microsoft.com/office/drawing/2014/main" id="{C395CF41-0CBD-DBA2-B1FA-1CA8C6F777EA}"/>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8" name="Google Shape;489;p40">
            <a:extLst>
              <a:ext uri="{FF2B5EF4-FFF2-40B4-BE49-F238E27FC236}">
                <a16:creationId xmlns:a16="http://schemas.microsoft.com/office/drawing/2014/main" id="{776DE648-AA63-048B-8307-F817D0D0B530}"/>
              </a:ext>
            </a:extLst>
          </p:cNvPr>
          <p:cNvSpPr/>
          <p:nvPr/>
        </p:nvSpPr>
        <p:spPr>
          <a:xfrm>
            <a:off x="444571" y="1488558"/>
            <a:ext cx="2525666" cy="862765"/>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CaixaDeTexto 17">
            <a:extLst>
              <a:ext uri="{FF2B5EF4-FFF2-40B4-BE49-F238E27FC236}">
                <a16:creationId xmlns:a16="http://schemas.microsoft.com/office/drawing/2014/main" id="{7C4CC3F2-C3F6-D42D-A5CD-1E2BDE6EAE9D}"/>
              </a:ext>
            </a:extLst>
          </p:cNvPr>
          <p:cNvSpPr txBox="1"/>
          <p:nvPr/>
        </p:nvSpPr>
        <p:spPr>
          <a:xfrm>
            <a:off x="721330" y="1485408"/>
            <a:ext cx="2131828" cy="830997"/>
          </a:xfrm>
          <a:prstGeom prst="rect">
            <a:avLst/>
          </a:prstGeom>
          <a:noFill/>
        </p:spPr>
        <p:txBody>
          <a:bodyPr wrap="square">
            <a:spAutoFit/>
          </a:bodyPr>
          <a:lstStyle/>
          <a:p>
            <a:pPr algn="ctr"/>
            <a:r>
              <a:rPr lang="pt-PT" sz="1600" b="1" dirty="0">
                <a:solidFill>
                  <a:schemeClr val="bg1"/>
                </a:solidFill>
              </a:rPr>
              <a:t>Governação, Transparência e prestação de Contas</a:t>
            </a:r>
            <a:endParaRPr lang="pt-PT" sz="1600" dirty="0">
              <a:solidFill>
                <a:schemeClr val="bg1"/>
              </a:solidFill>
            </a:endParaRPr>
          </a:p>
        </p:txBody>
      </p:sp>
      <p:sp>
        <p:nvSpPr>
          <p:cNvPr id="19" name="Google Shape;489;p40">
            <a:extLst>
              <a:ext uri="{FF2B5EF4-FFF2-40B4-BE49-F238E27FC236}">
                <a16:creationId xmlns:a16="http://schemas.microsoft.com/office/drawing/2014/main" id="{07C16DA2-BCD4-F861-1008-9BB62ED8F845}"/>
              </a:ext>
            </a:extLst>
          </p:cNvPr>
          <p:cNvSpPr/>
          <p:nvPr/>
        </p:nvSpPr>
        <p:spPr>
          <a:xfrm>
            <a:off x="3275076"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chemeClr val="bg1"/>
              </a:solidFill>
              <a:effectLst/>
              <a:uLnTx/>
              <a:uFillTx/>
              <a:cs typeface="Arial"/>
              <a:sym typeface="Arial"/>
            </a:endParaRPr>
          </a:p>
        </p:txBody>
      </p:sp>
      <p:sp>
        <p:nvSpPr>
          <p:cNvPr id="20" name="Google Shape;489;p40">
            <a:extLst>
              <a:ext uri="{FF2B5EF4-FFF2-40B4-BE49-F238E27FC236}">
                <a16:creationId xmlns:a16="http://schemas.microsoft.com/office/drawing/2014/main" id="{537B0045-7B1F-0DBC-6719-D51FAE7C822B}"/>
              </a:ext>
            </a:extLst>
          </p:cNvPr>
          <p:cNvSpPr/>
          <p:nvPr/>
        </p:nvSpPr>
        <p:spPr>
          <a:xfrm>
            <a:off x="6059691"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89;p40">
            <a:extLst>
              <a:ext uri="{FF2B5EF4-FFF2-40B4-BE49-F238E27FC236}">
                <a16:creationId xmlns:a16="http://schemas.microsoft.com/office/drawing/2014/main" id="{CE232DFC-9F85-FF5B-AC36-535B58A56890}"/>
              </a:ext>
            </a:extLst>
          </p:cNvPr>
          <p:cNvSpPr/>
          <p:nvPr/>
        </p:nvSpPr>
        <p:spPr>
          <a:xfrm>
            <a:off x="8720246" y="1485408"/>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CaixaDeTexto 25">
            <a:extLst>
              <a:ext uri="{FF2B5EF4-FFF2-40B4-BE49-F238E27FC236}">
                <a16:creationId xmlns:a16="http://schemas.microsoft.com/office/drawing/2014/main" id="{3918DE84-AB80-71F4-BDDC-4C9E7CA98F3F}"/>
              </a:ext>
            </a:extLst>
          </p:cNvPr>
          <p:cNvSpPr txBox="1"/>
          <p:nvPr/>
        </p:nvSpPr>
        <p:spPr>
          <a:xfrm>
            <a:off x="36118" y="2357090"/>
            <a:ext cx="3202981" cy="141919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algn="ctr"/>
            <a:r>
              <a:rPr lang="pt-PT" dirty="0"/>
              <a:t>Promover uma cultura de prestação de contas com quantificação regular de impactos dos planos estratégicos de saúde vigentes</a:t>
            </a:r>
          </a:p>
        </p:txBody>
      </p:sp>
      <p:sp>
        <p:nvSpPr>
          <p:cNvPr id="27" name="Seta: Movimento Para a Direita 26">
            <a:extLst>
              <a:ext uri="{FF2B5EF4-FFF2-40B4-BE49-F238E27FC236}">
                <a16:creationId xmlns:a16="http://schemas.microsoft.com/office/drawing/2014/main" id="{211B49F7-8672-85D0-3101-499057AC0007}"/>
              </a:ext>
            </a:extLst>
          </p:cNvPr>
          <p:cNvSpPr/>
          <p:nvPr/>
        </p:nvSpPr>
        <p:spPr>
          <a:xfrm rot="5400000">
            <a:off x="1276785" y="4392109"/>
            <a:ext cx="861237" cy="709147"/>
          </a:xfrm>
          <a:prstGeom prst="striped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CaixaDeTexto 28">
            <a:extLst>
              <a:ext uri="{FF2B5EF4-FFF2-40B4-BE49-F238E27FC236}">
                <a16:creationId xmlns:a16="http://schemas.microsoft.com/office/drawing/2014/main" id="{20C9C9FF-1619-396B-65FE-49BCF0BD73EA}"/>
              </a:ext>
            </a:extLst>
          </p:cNvPr>
          <p:cNvSpPr txBox="1"/>
          <p:nvPr/>
        </p:nvSpPr>
        <p:spPr>
          <a:xfrm>
            <a:off x="310497" y="5124028"/>
            <a:ext cx="4763920"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 contratualização anual é disfuncional.</a:t>
            </a:r>
          </a:p>
        </p:txBody>
      </p:sp>
      <p:sp>
        <p:nvSpPr>
          <p:cNvPr id="3" name="CaixaDeTexto 2">
            <a:extLst>
              <a:ext uri="{FF2B5EF4-FFF2-40B4-BE49-F238E27FC236}">
                <a16:creationId xmlns:a16="http://schemas.microsoft.com/office/drawing/2014/main" id="{76A99CE4-95D7-B37F-1266-3297FA422F38}"/>
              </a:ext>
            </a:extLst>
          </p:cNvPr>
          <p:cNvSpPr txBox="1"/>
          <p:nvPr/>
        </p:nvSpPr>
        <p:spPr>
          <a:xfrm>
            <a:off x="310497" y="5717085"/>
            <a:ext cx="7426733" cy="1200329"/>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É fundamental monitorização clara de políticas (exemplo: CAC, USF C, SNS24, ECCI 2.0…) com dados sobre a sua fundamentação técnico-científica, dados de impacto, e de custo-utilidade.</a:t>
            </a:r>
          </a:p>
        </p:txBody>
      </p:sp>
    </p:spTree>
    <p:extLst>
      <p:ext uri="{BB962C8B-B14F-4D97-AF65-F5344CB8AC3E}">
        <p14:creationId xmlns:p14="http://schemas.microsoft.com/office/powerpoint/2010/main" val="274694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animBg="1"/>
      <p:bldP spid="29"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25D7C-508B-D49F-DDDE-3D6A22B14ADE}"/>
            </a:ext>
          </a:extLst>
        </p:cNvPr>
        <p:cNvGrpSpPr/>
        <p:nvPr/>
      </p:nvGrpSpPr>
      <p:grpSpPr>
        <a:xfrm>
          <a:off x="0" y="0"/>
          <a:ext cx="0" cy="0"/>
          <a:chOff x="0" y="0"/>
          <a:chExt cx="0" cy="0"/>
        </a:xfrm>
      </p:grpSpPr>
      <p:sp>
        <p:nvSpPr>
          <p:cNvPr id="4" name="Google Shape;514;p41">
            <a:extLst>
              <a:ext uri="{FF2B5EF4-FFF2-40B4-BE49-F238E27FC236}">
                <a16:creationId xmlns:a16="http://schemas.microsoft.com/office/drawing/2014/main" id="{AACEA8FF-402C-D55F-5C0B-5E304DE36C89}"/>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 name="Agrupar 12">
            <a:extLst>
              <a:ext uri="{FF2B5EF4-FFF2-40B4-BE49-F238E27FC236}">
                <a16:creationId xmlns:a16="http://schemas.microsoft.com/office/drawing/2014/main" id="{8D588D2D-2082-E85D-6024-7F68BFCABD53}"/>
              </a:ext>
            </a:extLst>
          </p:cNvPr>
          <p:cNvGrpSpPr/>
          <p:nvPr/>
        </p:nvGrpSpPr>
        <p:grpSpPr>
          <a:xfrm>
            <a:off x="9738650" y="93189"/>
            <a:ext cx="2352799" cy="1060437"/>
            <a:chOff x="401934" y="97065"/>
            <a:chExt cx="3415601" cy="1560914"/>
          </a:xfrm>
        </p:grpSpPr>
        <p:pic>
          <p:nvPicPr>
            <p:cNvPr id="14" name="Imagem 13" descr="Uma imagem com círculo&#10;&#10;Descrição gerada automaticamente">
              <a:extLst>
                <a:ext uri="{FF2B5EF4-FFF2-40B4-BE49-F238E27FC236}">
                  <a16:creationId xmlns:a16="http://schemas.microsoft.com/office/drawing/2014/main" id="{688B049E-AF8C-D1B4-88A3-E43ABE048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15" name="Imagem 14" descr="Uma imagem com texto, Tipo de letra, Gráficos, design gráfico&#10;&#10;Descrição gerada automaticamente">
              <a:extLst>
                <a:ext uri="{FF2B5EF4-FFF2-40B4-BE49-F238E27FC236}">
                  <a16:creationId xmlns:a16="http://schemas.microsoft.com/office/drawing/2014/main" id="{CE48538D-BF04-1869-C2C4-35CC361910EC}"/>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8" name="Google Shape;489;p40">
            <a:extLst>
              <a:ext uri="{FF2B5EF4-FFF2-40B4-BE49-F238E27FC236}">
                <a16:creationId xmlns:a16="http://schemas.microsoft.com/office/drawing/2014/main" id="{F220E929-0CC1-31FD-8300-3424CB26B6A9}"/>
              </a:ext>
            </a:extLst>
          </p:cNvPr>
          <p:cNvSpPr/>
          <p:nvPr/>
        </p:nvSpPr>
        <p:spPr>
          <a:xfrm>
            <a:off x="444571" y="1488558"/>
            <a:ext cx="2525666" cy="862765"/>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89;p40">
            <a:extLst>
              <a:ext uri="{FF2B5EF4-FFF2-40B4-BE49-F238E27FC236}">
                <a16:creationId xmlns:a16="http://schemas.microsoft.com/office/drawing/2014/main" id="{0BA39CAF-FDA3-EA87-82CF-2828B031BAF1}"/>
              </a:ext>
            </a:extLst>
          </p:cNvPr>
          <p:cNvSpPr/>
          <p:nvPr/>
        </p:nvSpPr>
        <p:spPr>
          <a:xfrm>
            <a:off x="3275076"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chemeClr val="bg1"/>
              </a:solidFill>
              <a:effectLst/>
              <a:uLnTx/>
              <a:uFillTx/>
              <a:cs typeface="Arial"/>
              <a:sym typeface="Arial"/>
            </a:endParaRPr>
          </a:p>
        </p:txBody>
      </p:sp>
      <p:sp>
        <p:nvSpPr>
          <p:cNvPr id="20" name="Google Shape;489;p40">
            <a:extLst>
              <a:ext uri="{FF2B5EF4-FFF2-40B4-BE49-F238E27FC236}">
                <a16:creationId xmlns:a16="http://schemas.microsoft.com/office/drawing/2014/main" id="{F81D8C2C-4F28-E213-C96F-34D956CB1891}"/>
              </a:ext>
            </a:extLst>
          </p:cNvPr>
          <p:cNvSpPr/>
          <p:nvPr/>
        </p:nvSpPr>
        <p:spPr>
          <a:xfrm>
            <a:off x="6059691"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89;p40">
            <a:extLst>
              <a:ext uri="{FF2B5EF4-FFF2-40B4-BE49-F238E27FC236}">
                <a16:creationId xmlns:a16="http://schemas.microsoft.com/office/drawing/2014/main" id="{4749A9C7-E644-20C2-6688-3102C625B679}"/>
              </a:ext>
            </a:extLst>
          </p:cNvPr>
          <p:cNvSpPr/>
          <p:nvPr/>
        </p:nvSpPr>
        <p:spPr>
          <a:xfrm>
            <a:off x="8720246" y="1485408"/>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39040846-ABF6-FA94-3BAC-46C617803CF4}"/>
              </a:ext>
            </a:extLst>
          </p:cNvPr>
          <p:cNvSpPr txBox="1"/>
          <p:nvPr/>
        </p:nvSpPr>
        <p:spPr>
          <a:xfrm>
            <a:off x="323852" y="454652"/>
            <a:ext cx="5353467" cy="369332"/>
          </a:xfrm>
          <a:prstGeom prst="rect">
            <a:avLst/>
          </a:prstGeom>
          <a:noFill/>
        </p:spPr>
        <p:txBody>
          <a:bodyPr wrap="square" rtlCol="0">
            <a:spAutoFit/>
          </a:bodyPr>
          <a:lstStyle/>
          <a:p>
            <a:r>
              <a:rPr lang="pt-PT" sz="1800" b="1" cap="small" dirty="0">
                <a:solidFill>
                  <a:schemeClr val="bg1"/>
                </a:solidFill>
                <a:effectLst/>
                <a:latin typeface="Calibri" panose="020F0502020204030204" pitchFamily="34" charset="0"/>
                <a:ea typeface="Tahoma" panose="020B0604030504040204" pitchFamily="34" charset="0"/>
                <a:cs typeface="Tahoma" panose="020B0604030504040204" pitchFamily="34" charset="0"/>
              </a:rPr>
              <a:t>PRINCIPAIS MENSAGENS</a:t>
            </a:r>
            <a:endParaRPr lang="pt-PT" b="1" dirty="0">
              <a:solidFill>
                <a:schemeClr val="bg1"/>
              </a:solidFill>
            </a:endParaRPr>
          </a:p>
        </p:txBody>
      </p:sp>
      <p:sp>
        <p:nvSpPr>
          <p:cNvPr id="5" name="CaixaDeTexto 4">
            <a:extLst>
              <a:ext uri="{FF2B5EF4-FFF2-40B4-BE49-F238E27FC236}">
                <a16:creationId xmlns:a16="http://schemas.microsoft.com/office/drawing/2014/main" id="{99363F22-271C-D552-B644-474C8068013C}"/>
              </a:ext>
            </a:extLst>
          </p:cNvPr>
          <p:cNvSpPr txBox="1"/>
          <p:nvPr/>
        </p:nvSpPr>
        <p:spPr>
          <a:xfrm>
            <a:off x="721330" y="1485408"/>
            <a:ext cx="2131828" cy="830997"/>
          </a:xfrm>
          <a:prstGeom prst="rect">
            <a:avLst/>
          </a:prstGeom>
          <a:noFill/>
        </p:spPr>
        <p:txBody>
          <a:bodyPr wrap="square">
            <a:spAutoFit/>
          </a:bodyPr>
          <a:lstStyle/>
          <a:p>
            <a:pPr algn="ctr"/>
            <a:r>
              <a:rPr lang="pt-PT" sz="1600" b="1" dirty="0">
                <a:solidFill>
                  <a:schemeClr val="bg1"/>
                </a:solidFill>
              </a:rPr>
              <a:t>Governação, Transparência e prestação de Contas</a:t>
            </a:r>
            <a:endParaRPr lang="pt-PT" sz="1600" dirty="0">
              <a:solidFill>
                <a:schemeClr val="bg1"/>
              </a:solidFill>
            </a:endParaRPr>
          </a:p>
        </p:txBody>
      </p:sp>
      <p:sp>
        <p:nvSpPr>
          <p:cNvPr id="9" name="CaixaDeTexto 8">
            <a:extLst>
              <a:ext uri="{FF2B5EF4-FFF2-40B4-BE49-F238E27FC236}">
                <a16:creationId xmlns:a16="http://schemas.microsoft.com/office/drawing/2014/main" id="{CA22BCA4-0565-C94B-4355-2D1D9D4B377D}"/>
              </a:ext>
            </a:extLst>
          </p:cNvPr>
          <p:cNvSpPr txBox="1"/>
          <p:nvPr/>
        </p:nvSpPr>
        <p:spPr>
          <a:xfrm>
            <a:off x="3392155" y="1593484"/>
            <a:ext cx="2131828" cy="584775"/>
          </a:xfrm>
          <a:prstGeom prst="rect">
            <a:avLst/>
          </a:prstGeom>
          <a:noFill/>
        </p:spPr>
        <p:txBody>
          <a:bodyPr wrap="square">
            <a:spAutoFit/>
          </a:bodyPr>
          <a:lstStyle/>
          <a:p>
            <a:pPr algn="ctr"/>
            <a:r>
              <a:rPr lang="pt-PT" sz="1600" b="1" dirty="0">
                <a:solidFill>
                  <a:schemeClr val="bg1"/>
                </a:solidFill>
              </a:rPr>
              <a:t>Quadro Global</a:t>
            </a:r>
          </a:p>
          <a:p>
            <a:pPr algn="ctr"/>
            <a:r>
              <a:rPr lang="pt-PT" sz="1600" b="1" dirty="0">
                <a:solidFill>
                  <a:schemeClr val="bg1"/>
                </a:solidFill>
              </a:rPr>
              <a:t>Referência</a:t>
            </a:r>
            <a:endParaRPr lang="pt-PT" sz="1600" dirty="0">
              <a:solidFill>
                <a:schemeClr val="bg1"/>
              </a:solidFill>
            </a:endParaRPr>
          </a:p>
        </p:txBody>
      </p:sp>
      <p:sp>
        <p:nvSpPr>
          <p:cNvPr id="11" name="CaixaDeTexto 10">
            <a:extLst>
              <a:ext uri="{FF2B5EF4-FFF2-40B4-BE49-F238E27FC236}">
                <a16:creationId xmlns:a16="http://schemas.microsoft.com/office/drawing/2014/main" id="{8F9A86A3-5812-82EE-7CEC-288F014CFDA2}"/>
              </a:ext>
            </a:extLst>
          </p:cNvPr>
          <p:cNvSpPr txBox="1"/>
          <p:nvPr/>
        </p:nvSpPr>
        <p:spPr>
          <a:xfrm>
            <a:off x="2595038" y="2455399"/>
            <a:ext cx="3972971" cy="2308324"/>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lgn="ctr">
              <a:buNone/>
            </a:pPr>
            <a:r>
              <a:rPr lang="pt-PT" dirty="0"/>
              <a:t>Prevalecem práticas de navegação à vista, com elevada desconexão entre governação política, estratégias de saúde e gestão organizacional do SNS.</a:t>
            </a:r>
          </a:p>
        </p:txBody>
      </p:sp>
      <p:sp>
        <p:nvSpPr>
          <p:cNvPr id="12" name="Seta: Movimento Para a Direita 11">
            <a:extLst>
              <a:ext uri="{FF2B5EF4-FFF2-40B4-BE49-F238E27FC236}">
                <a16:creationId xmlns:a16="http://schemas.microsoft.com/office/drawing/2014/main" id="{0C4522B6-6DB7-A383-0770-E13CBB6E5C8D}"/>
              </a:ext>
            </a:extLst>
          </p:cNvPr>
          <p:cNvSpPr/>
          <p:nvPr/>
        </p:nvSpPr>
        <p:spPr>
          <a:xfrm rot="5400000">
            <a:off x="4150906" y="4282154"/>
            <a:ext cx="861237" cy="709147"/>
          </a:xfrm>
          <a:prstGeom prst="striped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CaixaDeTexto 16">
            <a:extLst>
              <a:ext uri="{FF2B5EF4-FFF2-40B4-BE49-F238E27FC236}">
                <a16:creationId xmlns:a16="http://schemas.microsoft.com/office/drawing/2014/main" id="{454E34E5-5954-A93F-AEEB-37D7DCCBF98B}"/>
              </a:ext>
            </a:extLst>
          </p:cNvPr>
          <p:cNvSpPr txBox="1"/>
          <p:nvPr/>
        </p:nvSpPr>
        <p:spPr>
          <a:xfrm>
            <a:off x="212233" y="5264516"/>
            <a:ext cx="11118406" cy="1477328"/>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contradição mais grave a resolver radica na divergência entre o designado Plano Plurianual de Desenvolvimento e o Orçamento Geral do Estado, em especial na política de recursos humanos. </a:t>
            </a:r>
          </a:p>
        </p:txBody>
      </p:sp>
    </p:spTree>
    <p:extLst>
      <p:ext uri="{BB962C8B-B14F-4D97-AF65-F5344CB8AC3E}">
        <p14:creationId xmlns:p14="http://schemas.microsoft.com/office/powerpoint/2010/main" val="24531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A85BE-5CA9-E00F-FEEB-86B231B5EE0C}"/>
            </a:ext>
          </a:extLst>
        </p:cNvPr>
        <p:cNvGrpSpPr/>
        <p:nvPr/>
      </p:nvGrpSpPr>
      <p:grpSpPr>
        <a:xfrm>
          <a:off x="0" y="0"/>
          <a:ext cx="0" cy="0"/>
          <a:chOff x="0" y="0"/>
          <a:chExt cx="0" cy="0"/>
        </a:xfrm>
      </p:grpSpPr>
      <p:sp>
        <p:nvSpPr>
          <p:cNvPr id="4" name="Google Shape;514;p41">
            <a:extLst>
              <a:ext uri="{FF2B5EF4-FFF2-40B4-BE49-F238E27FC236}">
                <a16:creationId xmlns:a16="http://schemas.microsoft.com/office/drawing/2014/main" id="{096F745A-59C0-1CD1-3525-672B70B49FBD}"/>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 name="Agrupar 12">
            <a:extLst>
              <a:ext uri="{FF2B5EF4-FFF2-40B4-BE49-F238E27FC236}">
                <a16:creationId xmlns:a16="http://schemas.microsoft.com/office/drawing/2014/main" id="{B40E0228-971C-E2E3-F5A8-146D7FABEF29}"/>
              </a:ext>
            </a:extLst>
          </p:cNvPr>
          <p:cNvGrpSpPr/>
          <p:nvPr/>
        </p:nvGrpSpPr>
        <p:grpSpPr>
          <a:xfrm>
            <a:off x="9738650" y="93189"/>
            <a:ext cx="2352799" cy="1060437"/>
            <a:chOff x="401934" y="97065"/>
            <a:chExt cx="3415601" cy="1560914"/>
          </a:xfrm>
        </p:grpSpPr>
        <p:pic>
          <p:nvPicPr>
            <p:cNvPr id="14" name="Imagem 13" descr="Uma imagem com círculo&#10;&#10;Descrição gerada automaticamente">
              <a:extLst>
                <a:ext uri="{FF2B5EF4-FFF2-40B4-BE49-F238E27FC236}">
                  <a16:creationId xmlns:a16="http://schemas.microsoft.com/office/drawing/2014/main" id="{B3C239B6-36A3-C379-3A52-D6FEDC8F4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15" name="Imagem 14" descr="Uma imagem com texto, Tipo de letra, Gráficos, design gráfico&#10;&#10;Descrição gerada automaticamente">
              <a:extLst>
                <a:ext uri="{FF2B5EF4-FFF2-40B4-BE49-F238E27FC236}">
                  <a16:creationId xmlns:a16="http://schemas.microsoft.com/office/drawing/2014/main" id="{F5521063-C574-0679-517B-DE39CDB6257F}"/>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8" name="Google Shape;489;p40">
            <a:extLst>
              <a:ext uri="{FF2B5EF4-FFF2-40B4-BE49-F238E27FC236}">
                <a16:creationId xmlns:a16="http://schemas.microsoft.com/office/drawing/2014/main" id="{12022AE4-29E0-E671-5037-FAAD99B8CF4D}"/>
              </a:ext>
            </a:extLst>
          </p:cNvPr>
          <p:cNvSpPr/>
          <p:nvPr/>
        </p:nvSpPr>
        <p:spPr>
          <a:xfrm>
            <a:off x="444571" y="1488558"/>
            <a:ext cx="2525666" cy="862765"/>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89;p40">
            <a:extLst>
              <a:ext uri="{FF2B5EF4-FFF2-40B4-BE49-F238E27FC236}">
                <a16:creationId xmlns:a16="http://schemas.microsoft.com/office/drawing/2014/main" id="{25DF54F6-A58F-EF0F-DBA4-B0C70458E0EB}"/>
              </a:ext>
            </a:extLst>
          </p:cNvPr>
          <p:cNvSpPr/>
          <p:nvPr/>
        </p:nvSpPr>
        <p:spPr>
          <a:xfrm>
            <a:off x="3275076"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chemeClr val="bg1"/>
              </a:solidFill>
              <a:effectLst/>
              <a:uLnTx/>
              <a:uFillTx/>
              <a:cs typeface="Arial"/>
              <a:sym typeface="Arial"/>
            </a:endParaRPr>
          </a:p>
        </p:txBody>
      </p:sp>
      <p:sp>
        <p:nvSpPr>
          <p:cNvPr id="20" name="Google Shape;489;p40">
            <a:extLst>
              <a:ext uri="{FF2B5EF4-FFF2-40B4-BE49-F238E27FC236}">
                <a16:creationId xmlns:a16="http://schemas.microsoft.com/office/drawing/2014/main" id="{AD19ADEC-12D9-E070-E374-47C19801C6C8}"/>
              </a:ext>
            </a:extLst>
          </p:cNvPr>
          <p:cNvSpPr/>
          <p:nvPr/>
        </p:nvSpPr>
        <p:spPr>
          <a:xfrm>
            <a:off x="6059691"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89;p40">
            <a:extLst>
              <a:ext uri="{FF2B5EF4-FFF2-40B4-BE49-F238E27FC236}">
                <a16:creationId xmlns:a16="http://schemas.microsoft.com/office/drawing/2014/main" id="{4D1660F9-CEE8-7240-6FD4-A4EF4755F42E}"/>
              </a:ext>
            </a:extLst>
          </p:cNvPr>
          <p:cNvSpPr/>
          <p:nvPr/>
        </p:nvSpPr>
        <p:spPr>
          <a:xfrm>
            <a:off x="8844306" y="1437172"/>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0FE9B6F2-AADD-4F97-2714-23D4A1BDB557}"/>
              </a:ext>
            </a:extLst>
          </p:cNvPr>
          <p:cNvSpPr txBox="1"/>
          <p:nvPr/>
        </p:nvSpPr>
        <p:spPr>
          <a:xfrm>
            <a:off x="323852" y="454652"/>
            <a:ext cx="5353467" cy="369332"/>
          </a:xfrm>
          <a:prstGeom prst="rect">
            <a:avLst/>
          </a:prstGeom>
          <a:noFill/>
        </p:spPr>
        <p:txBody>
          <a:bodyPr wrap="square" rtlCol="0">
            <a:spAutoFit/>
          </a:bodyPr>
          <a:lstStyle/>
          <a:p>
            <a:r>
              <a:rPr lang="pt-PT" sz="1800" b="1" cap="small" dirty="0">
                <a:solidFill>
                  <a:schemeClr val="bg1"/>
                </a:solidFill>
                <a:effectLst/>
                <a:latin typeface="Calibri" panose="020F0502020204030204" pitchFamily="34" charset="0"/>
                <a:ea typeface="Tahoma" panose="020B0604030504040204" pitchFamily="34" charset="0"/>
                <a:cs typeface="Tahoma" panose="020B0604030504040204" pitchFamily="34" charset="0"/>
              </a:rPr>
              <a:t>PRINCIPAIS MENSAGENS</a:t>
            </a:r>
            <a:endParaRPr lang="pt-PT" b="1" dirty="0">
              <a:solidFill>
                <a:schemeClr val="bg1"/>
              </a:solidFill>
            </a:endParaRPr>
          </a:p>
        </p:txBody>
      </p:sp>
      <p:sp>
        <p:nvSpPr>
          <p:cNvPr id="5" name="CaixaDeTexto 4">
            <a:extLst>
              <a:ext uri="{FF2B5EF4-FFF2-40B4-BE49-F238E27FC236}">
                <a16:creationId xmlns:a16="http://schemas.microsoft.com/office/drawing/2014/main" id="{B63B74CE-792F-EEF9-183F-51EA5E9C3EF4}"/>
              </a:ext>
            </a:extLst>
          </p:cNvPr>
          <p:cNvSpPr txBox="1"/>
          <p:nvPr/>
        </p:nvSpPr>
        <p:spPr>
          <a:xfrm>
            <a:off x="721330" y="1485408"/>
            <a:ext cx="2131828" cy="830997"/>
          </a:xfrm>
          <a:prstGeom prst="rect">
            <a:avLst/>
          </a:prstGeom>
          <a:noFill/>
        </p:spPr>
        <p:txBody>
          <a:bodyPr wrap="square">
            <a:spAutoFit/>
          </a:bodyPr>
          <a:lstStyle/>
          <a:p>
            <a:pPr algn="ctr"/>
            <a:r>
              <a:rPr lang="pt-PT" sz="1600" b="1" dirty="0">
                <a:solidFill>
                  <a:schemeClr val="bg1"/>
                </a:solidFill>
              </a:rPr>
              <a:t>Governação, Transparência e prestação de Contas</a:t>
            </a:r>
            <a:endParaRPr lang="pt-PT" sz="1600" dirty="0">
              <a:solidFill>
                <a:schemeClr val="bg1"/>
              </a:solidFill>
            </a:endParaRPr>
          </a:p>
        </p:txBody>
      </p:sp>
      <p:sp>
        <p:nvSpPr>
          <p:cNvPr id="9" name="CaixaDeTexto 8">
            <a:extLst>
              <a:ext uri="{FF2B5EF4-FFF2-40B4-BE49-F238E27FC236}">
                <a16:creationId xmlns:a16="http://schemas.microsoft.com/office/drawing/2014/main" id="{AAEF2C4E-D071-E7DA-3BF5-99C852455B2B}"/>
              </a:ext>
            </a:extLst>
          </p:cNvPr>
          <p:cNvSpPr txBox="1"/>
          <p:nvPr/>
        </p:nvSpPr>
        <p:spPr>
          <a:xfrm>
            <a:off x="3392155" y="1593484"/>
            <a:ext cx="2131828" cy="584775"/>
          </a:xfrm>
          <a:prstGeom prst="rect">
            <a:avLst/>
          </a:prstGeom>
          <a:noFill/>
        </p:spPr>
        <p:txBody>
          <a:bodyPr wrap="square">
            <a:spAutoFit/>
          </a:bodyPr>
          <a:lstStyle/>
          <a:p>
            <a:pPr algn="ctr"/>
            <a:r>
              <a:rPr lang="pt-PT" sz="1600" b="1" dirty="0">
                <a:solidFill>
                  <a:schemeClr val="bg1"/>
                </a:solidFill>
              </a:rPr>
              <a:t>Quadro Global</a:t>
            </a:r>
          </a:p>
          <a:p>
            <a:pPr algn="ctr"/>
            <a:r>
              <a:rPr lang="pt-PT" sz="1600" b="1" dirty="0">
                <a:solidFill>
                  <a:schemeClr val="bg1"/>
                </a:solidFill>
              </a:rPr>
              <a:t>Referência</a:t>
            </a:r>
            <a:endParaRPr lang="pt-PT" sz="1600" dirty="0">
              <a:solidFill>
                <a:schemeClr val="bg1"/>
              </a:solidFill>
            </a:endParaRPr>
          </a:p>
        </p:txBody>
      </p:sp>
      <p:sp>
        <p:nvSpPr>
          <p:cNvPr id="12" name="Seta: Movimento Para a Direita 11">
            <a:extLst>
              <a:ext uri="{FF2B5EF4-FFF2-40B4-BE49-F238E27FC236}">
                <a16:creationId xmlns:a16="http://schemas.microsoft.com/office/drawing/2014/main" id="{D02EB8ED-C99D-6CC0-3D59-0995EDAD78B5}"/>
              </a:ext>
            </a:extLst>
          </p:cNvPr>
          <p:cNvSpPr/>
          <p:nvPr/>
        </p:nvSpPr>
        <p:spPr>
          <a:xfrm rot="5400000">
            <a:off x="6959348" y="3911559"/>
            <a:ext cx="861237" cy="709147"/>
          </a:xfrm>
          <a:prstGeom prst="striped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CaixaDeTexto 9">
            <a:extLst>
              <a:ext uri="{FF2B5EF4-FFF2-40B4-BE49-F238E27FC236}">
                <a16:creationId xmlns:a16="http://schemas.microsoft.com/office/drawing/2014/main" id="{98DFC3E4-E44A-E9FC-1E47-464ED74E8029}"/>
              </a:ext>
            </a:extLst>
          </p:cNvPr>
          <p:cNvSpPr txBox="1"/>
          <p:nvPr/>
        </p:nvSpPr>
        <p:spPr>
          <a:xfrm>
            <a:off x="6127134" y="1593484"/>
            <a:ext cx="2525667" cy="584775"/>
          </a:xfrm>
          <a:prstGeom prst="rect">
            <a:avLst/>
          </a:prstGeom>
          <a:noFill/>
        </p:spPr>
        <p:txBody>
          <a:bodyPr wrap="square">
            <a:spAutoFit/>
          </a:bodyPr>
          <a:lstStyle>
            <a:defPPr>
              <a:defRPr lang="pt-PT"/>
            </a:defPPr>
            <a:lvl1pPr algn="ctr">
              <a:defRPr sz="1600" b="1">
                <a:solidFill>
                  <a:schemeClr val="bg1"/>
                </a:solidFill>
              </a:defRPr>
            </a:lvl1pPr>
          </a:lstStyle>
          <a:p>
            <a:r>
              <a:rPr lang="pt-PT" dirty="0"/>
              <a:t>Centros de saúde e Saúde Local</a:t>
            </a:r>
          </a:p>
        </p:txBody>
      </p:sp>
      <p:sp>
        <p:nvSpPr>
          <p:cNvPr id="18" name="CaixaDeTexto 17">
            <a:extLst>
              <a:ext uri="{FF2B5EF4-FFF2-40B4-BE49-F238E27FC236}">
                <a16:creationId xmlns:a16="http://schemas.microsoft.com/office/drawing/2014/main" id="{030D6416-E395-3D6A-2A55-BE0A5153EC39}"/>
              </a:ext>
            </a:extLst>
          </p:cNvPr>
          <p:cNvSpPr txBox="1"/>
          <p:nvPr/>
        </p:nvSpPr>
        <p:spPr>
          <a:xfrm>
            <a:off x="5081281" y="2512483"/>
            <a:ext cx="4901798" cy="1754326"/>
          </a:xfrm>
          <a:prstGeom prst="rect">
            <a:avLst/>
          </a:prstGeom>
          <a:noFill/>
          <a:ln>
            <a:noFill/>
          </a:ln>
        </p:spPr>
        <p:txBody>
          <a:bodyPr spcFirstLastPara="1" wrap="square" lIns="91425" tIns="91425" rIns="91425" bIns="91425" anchor="t" anchorCtr="0">
            <a:noAutofit/>
          </a:bodyPr>
          <a:lstStyle>
            <a:defPPr>
              <a:defRPr lang="pt-PT"/>
            </a:defPPr>
            <a:lvl1pPr indent="0" algn="ctr">
              <a:buClr>
                <a:srgbClr val="C00000"/>
              </a:buClr>
              <a:buSzPct val="150000"/>
              <a:buFont typeface="Arial" panose="020B0604020202020204" pitchFamily="34" charset="0"/>
              <a:buNone/>
              <a:defRPr kern="0">
                <a:solidFill>
                  <a:schemeClr val="tx1">
                    <a:lumMod val="75000"/>
                    <a:lumOff val="25000"/>
                  </a:schemeClr>
                </a:solidFill>
                <a:latin typeface="Raleway"/>
                <a:ea typeface="Raleway"/>
                <a:cs typeface="Raleway"/>
              </a:defRPr>
            </a:lvl1pPr>
          </a:lstStyle>
          <a:p>
            <a:r>
              <a:rPr lang="pt-PT" dirty="0"/>
              <a:t>Ao contrário do desejado, a integração</a:t>
            </a:r>
          </a:p>
          <a:p>
            <a:r>
              <a:rPr lang="pt-PT" dirty="0"/>
              <a:t>administrativa dos centros de saúde nas ULS reforçou a centralidade hospitalar, com</a:t>
            </a:r>
          </a:p>
          <a:p>
            <a:r>
              <a:rPr lang="pt-PT" dirty="0"/>
              <a:t>perda da identidade “centro de saúde”.</a:t>
            </a:r>
          </a:p>
        </p:txBody>
      </p:sp>
      <p:sp>
        <p:nvSpPr>
          <p:cNvPr id="23" name="CaixaDeTexto 22">
            <a:extLst>
              <a:ext uri="{FF2B5EF4-FFF2-40B4-BE49-F238E27FC236}">
                <a16:creationId xmlns:a16="http://schemas.microsoft.com/office/drawing/2014/main" id="{B4D67C58-5545-4E3E-B464-73D740B9AEE2}"/>
              </a:ext>
            </a:extLst>
          </p:cNvPr>
          <p:cNvSpPr txBox="1"/>
          <p:nvPr/>
        </p:nvSpPr>
        <p:spPr>
          <a:xfrm>
            <a:off x="242212" y="4638021"/>
            <a:ext cx="10127687" cy="51217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b="1" dirty="0">
                <a:solidFill>
                  <a:srgbClr val="C00000"/>
                </a:solidFill>
              </a:rPr>
              <a:t>a) </a:t>
            </a:r>
            <a:r>
              <a:rPr lang="pt-PT" dirty="0"/>
              <a:t>coordenar e orientar a interligação entre as diversas unidades funcionais nucleares.</a:t>
            </a:r>
          </a:p>
        </p:txBody>
      </p:sp>
      <p:sp>
        <p:nvSpPr>
          <p:cNvPr id="25" name="CaixaDeTexto 24">
            <a:extLst>
              <a:ext uri="{FF2B5EF4-FFF2-40B4-BE49-F238E27FC236}">
                <a16:creationId xmlns:a16="http://schemas.microsoft.com/office/drawing/2014/main" id="{94915405-AE67-C2B5-E9AF-85731FB4403C}"/>
              </a:ext>
            </a:extLst>
          </p:cNvPr>
          <p:cNvSpPr txBox="1"/>
          <p:nvPr/>
        </p:nvSpPr>
        <p:spPr>
          <a:xfrm>
            <a:off x="242212" y="5215297"/>
            <a:ext cx="11534456"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b="1" dirty="0">
                <a:solidFill>
                  <a:srgbClr val="C00000"/>
                </a:solidFill>
              </a:rPr>
              <a:t>b) </a:t>
            </a:r>
            <a:r>
              <a:rPr lang="pt-PT" dirty="0"/>
              <a:t>mobilizar e coordenar recursos e competências profissionais essenciais para promover, proteger e recuperar a saúde e a funcionalidade.</a:t>
            </a:r>
          </a:p>
        </p:txBody>
      </p:sp>
      <p:sp>
        <p:nvSpPr>
          <p:cNvPr id="27" name="CaixaDeTexto 26">
            <a:extLst>
              <a:ext uri="{FF2B5EF4-FFF2-40B4-BE49-F238E27FC236}">
                <a16:creationId xmlns:a16="http://schemas.microsoft.com/office/drawing/2014/main" id="{7E90B97C-DB19-A4AB-896F-80FFC4DD8D01}"/>
              </a:ext>
            </a:extLst>
          </p:cNvPr>
          <p:cNvSpPr txBox="1"/>
          <p:nvPr/>
        </p:nvSpPr>
        <p:spPr>
          <a:xfrm>
            <a:off x="242212" y="5916411"/>
            <a:ext cx="12001768"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pPr marL="0" indent="0">
              <a:buNone/>
            </a:pPr>
            <a:r>
              <a:rPr lang="pt-PT" b="1" dirty="0">
                <a:solidFill>
                  <a:srgbClr val="C00000"/>
                </a:solidFill>
              </a:rPr>
              <a:t>c) </a:t>
            </a:r>
            <a:r>
              <a:rPr lang="pt-PT" dirty="0"/>
              <a:t>desenvolver interconexões e cooperação com parceiros chave da comunidade, designadamente autarquias, serviços de ação social, farmácias comunitárias, escolas…</a:t>
            </a:r>
          </a:p>
        </p:txBody>
      </p:sp>
    </p:spTree>
    <p:extLst>
      <p:ext uri="{BB962C8B-B14F-4D97-AF65-F5344CB8AC3E}">
        <p14:creationId xmlns:p14="http://schemas.microsoft.com/office/powerpoint/2010/main" val="36929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8" grpId="0"/>
      <p:bldP spid="23" grpId="0"/>
      <p:bldP spid="25"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8823B-7BCB-B87F-CBE8-A44544ED6C2D}"/>
            </a:ext>
          </a:extLst>
        </p:cNvPr>
        <p:cNvGrpSpPr/>
        <p:nvPr/>
      </p:nvGrpSpPr>
      <p:grpSpPr>
        <a:xfrm>
          <a:off x="0" y="0"/>
          <a:ext cx="0" cy="0"/>
          <a:chOff x="0" y="0"/>
          <a:chExt cx="0" cy="0"/>
        </a:xfrm>
      </p:grpSpPr>
      <p:sp>
        <p:nvSpPr>
          <p:cNvPr id="4" name="Google Shape;514;p41">
            <a:extLst>
              <a:ext uri="{FF2B5EF4-FFF2-40B4-BE49-F238E27FC236}">
                <a16:creationId xmlns:a16="http://schemas.microsoft.com/office/drawing/2014/main" id="{6691CF8F-A6E1-9FF9-1B57-A2CE8DA90064}"/>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 name="Agrupar 12">
            <a:extLst>
              <a:ext uri="{FF2B5EF4-FFF2-40B4-BE49-F238E27FC236}">
                <a16:creationId xmlns:a16="http://schemas.microsoft.com/office/drawing/2014/main" id="{4FA0EAAC-6A66-0CE5-240E-528E0AB73AD6}"/>
              </a:ext>
            </a:extLst>
          </p:cNvPr>
          <p:cNvGrpSpPr/>
          <p:nvPr/>
        </p:nvGrpSpPr>
        <p:grpSpPr>
          <a:xfrm>
            <a:off x="9738650" y="93189"/>
            <a:ext cx="2352799" cy="1060437"/>
            <a:chOff x="401934" y="97065"/>
            <a:chExt cx="3415601" cy="1560914"/>
          </a:xfrm>
        </p:grpSpPr>
        <p:pic>
          <p:nvPicPr>
            <p:cNvPr id="14" name="Imagem 13" descr="Uma imagem com círculo&#10;&#10;Descrição gerada automaticamente">
              <a:extLst>
                <a:ext uri="{FF2B5EF4-FFF2-40B4-BE49-F238E27FC236}">
                  <a16:creationId xmlns:a16="http://schemas.microsoft.com/office/drawing/2014/main" id="{9179D0E4-6354-DC1D-4BAE-CDD629599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15" name="Imagem 14" descr="Uma imagem com texto, Tipo de letra, Gráficos, design gráfico&#10;&#10;Descrição gerada automaticamente">
              <a:extLst>
                <a:ext uri="{FF2B5EF4-FFF2-40B4-BE49-F238E27FC236}">
                  <a16:creationId xmlns:a16="http://schemas.microsoft.com/office/drawing/2014/main" id="{43829089-E8CD-3AEE-7B01-3F5BBBF48493}"/>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8" name="Google Shape;489;p40">
            <a:extLst>
              <a:ext uri="{FF2B5EF4-FFF2-40B4-BE49-F238E27FC236}">
                <a16:creationId xmlns:a16="http://schemas.microsoft.com/office/drawing/2014/main" id="{1CB43269-8F1E-713F-395A-FAFA5D02EC76}"/>
              </a:ext>
            </a:extLst>
          </p:cNvPr>
          <p:cNvSpPr/>
          <p:nvPr/>
        </p:nvSpPr>
        <p:spPr>
          <a:xfrm>
            <a:off x="444571" y="1488558"/>
            <a:ext cx="2525666" cy="862765"/>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89;p40">
            <a:extLst>
              <a:ext uri="{FF2B5EF4-FFF2-40B4-BE49-F238E27FC236}">
                <a16:creationId xmlns:a16="http://schemas.microsoft.com/office/drawing/2014/main" id="{6F7B53A8-97F2-FC24-F762-CFCF2E4F0133}"/>
              </a:ext>
            </a:extLst>
          </p:cNvPr>
          <p:cNvSpPr/>
          <p:nvPr/>
        </p:nvSpPr>
        <p:spPr>
          <a:xfrm>
            <a:off x="3275076"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chemeClr val="bg1"/>
              </a:solidFill>
              <a:effectLst/>
              <a:uLnTx/>
              <a:uFillTx/>
              <a:cs typeface="Arial"/>
              <a:sym typeface="Arial"/>
            </a:endParaRPr>
          </a:p>
        </p:txBody>
      </p:sp>
      <p:sp>
        <p:nvSpPr>
          <p:cNvPr id="20" name="Google Shape;489;p40">
            <a:extLst>
              <a:ext uri="{FF2B5EF4-FFF2-40B4-BE49-F238E27FC236}">
                <a16:creationId xmlns:a16="http://schemas.microsoft.com/office/drawing/2014/main" id="{1343258F-F02B-CC2D-F2CF-FA083572B349}"/>
              </a:ext>
            </a:extLst>
          </p:cNvPr>
          <p:cNvSpPr/>
          <p:nvPr/>
        </p:nvSpPr>
        <p:spPr>
          <a:xfrm>
            <a:off x="6059691"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89;p40">
            <a:extLst>
              <a:ext uri="{FF2B5EF4-FFF2-40B4-BE49-F238E27FC236}">
                <a16:creationId xmlns:a16="http://schemas.microsoft.com/office/drawing/2014/main" id="{1305468A-E799-40F9-8BE0-F4F0EF8D5684}"/>
              </a:ext>
            </a:extLst>
          </p:cNvPr>
          <p:cNvSpPr/>
          <p:nvPr/>
        </p:nvSpPr>
        <p:spPr>
          <a:xfrm>
            <a:off x="8844306" y="1437172"/>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19E29F3A-858B-4758-A710-A6AD59AF26D4}"/>
              </a:ext>
            </a:extLst>
          </p:cNvPr>
          <p:cNvSpPr txBox="1"/>
          <p:nvPr/>
        </p:nvSpPr>
        <p:spPr>
          <a:xfrm>
            <a:off x="323852" y="454652"/>
            <a:ext cx="5353467" cy="369332"/>
          </a:xfrm>
          <a:prstGeom prst="rect">
            <a:avLst/>
          </a:prstGeom>
          <a:noFill/>
        </p:spPr>
        <p:txBody>
          <a:bodyPr wrap="square" rtlCol="0">
            <a:spAutoFit/>
          </a:bodyPr>
          <a:lstStyle/>
          <a:p>
            <a:r>
              <a:rPr lang="pt-PT" sz="1800" b="1" cap="small" dirty="0">
                <a:solidFill>
                  <a:schemeClr val="bg1"/>
                </a:solidFill>
                <a:effectLst/>
                <a:latin typeface="Calibri" panose="020F0502020204030204" pitchFamily="34" charset="0"/>
                <a:ea typeface="Tahoma" panose="020B0604030504040204" pitchFamily="34" charset="0"/>
                <a:cs typeface="Tahoma" panose="020B0604030504040204" pitchFamily="34" charset="0"/>
              </a:rPr>
              <a:t>PRINCIPAIS MENSAGENS</a:t>
            </a:r>
            <a:endParaRPr lang="pt-PT" b="1" dirty="0">
              <a:solidFill>
                <a:schemeClr val="bg1"/>
              </a:solidFill>
            </a:endParaRPr>
          </a:p>
        </p:txBody>
      </p:sp>
      <p:sp>
        <p:nvSpPr>
          <p:cNvPr id="5" name="CaixaDeTexto 4">
            <a:extLst>
              <a:ext uri="{FF2B5EF4-FFF2-40B4-BE49-F238E27FC236}">
                <a16:creationId xmlns:a16="http://schemas.microsoft.com/office/drawing/2014/main" id="{418963AE-C3B9-8370-DD0E-79E541D5989C}"/>
              </a:ext>
            </a:extLst>
          </p:cNvPr>
          <p:cNvSpPr txBox="1"/>
          <p:nvPr/>
        </p:nvSpPr>
        <p:spPr>
          <a:xfrm>
            <a:off x="721330" y="1485408"/>
            <a:ext cx="2131828" cy="830997"/>
          </a:xfrm>
          <a:prstGeom prst="rect">
            <a:avLst/>
          </a:prstGeom>
          <a:noFill/>
        </p:spPr>
        <p:txBody>
          <a:bodyPr wrap="square">
            <a:spAutoFit/>
          </a:bodyPr>
          <a:lstStyle/>
          <a:p>
            <a:pPr algn="ctr"/>
            <a:r>
              <a:rPr lang="pt-PT" sz="1600" b="1" dirty="0">
                <a:solidFill>
                  <a:schemeClr val="bg1"/>
                </a:solidFill>
              </a:rPr>
              <a:t>Governação, Transparência e prestação de Contas</a:t>
            </a:r>
            <a:endParaRPr lang="pt-PT" sz="1600" dirty="0">
              <a:solidFill>
                <a:schemeClr val="bg1"/>
              </a:solidFill>
            </a:endParaRPr>
          </a:p>
        </p:txBody>
      </p:sp>
      <p:sp>
        <p:nvSpPr>
          <p:cNvPr id="9" name="CaixaDeTexto 8">
            <a:extLst>
              <a:ext uri="{FF2B5EF4-FFF2-40B4-BE49-F238E27FC236}">
                <a16:creationId xmlns:a16="http://schemas.microsoft.com/office/drawing/2014/main" id="{55A53298-4E5E-C3CA-C68B-BD0534083C44}"/>
              </a:ext>
            </a:extLst>
          </p:cNvPr>
          <p:cNvSpPr txBox="1"/>
          <p:nvPr/>
        </p:nvSpPr>
        <p:spPr>
          <a:xfrm>
            <a:off x="3392155" y="1593484"/>
            <a:ext cx="2131828" cy="584775"/>
          </a:xfrm>
          <a:prstGeom prst="rect">
            <a:avLst/>
          </a:prstGeom>
          <a:noFill/>
        </p:spPr>
        <p:txBody>
          <a:bodyPr wrap="square">
            <a:spAutoFit/>
          </a:bodyPr>
          <a:lstStyle/>
          <a:p>
            <a:pPr algn="ctr"/>
            <a:r>
              <a:rPr lang="pt-PT" sz="1600" b="1" dirty="0">
                <a:solidFill>
                  <a:schemeClr val="bg1"/>
                </a:solidFill>
              </a:rPr>
              <a:t>Quadro Global</a:t>
            </a:r>
          </a:p>
          <a:p>
            <a:pPr algn="ctr"/>
            <a:r>
              <a:rPr lang="pt-PT" sz="1600" b="1" dirty="0">
                <a:solidFill>
                  <a:schemeClr val="bg1"/>
                </a:solidFill>
              </a:rPr>
              <a:t>Referência</a:t>
            </a:r>
            <a:endParaRPr lang="pt-PT" sz="1600" dirty="0">
              <a:solidFill>
                <a:schemeClr val="bg1"/>
              </a:solidFill>
            </a:endParaRPr>
          </a:p>
        </p:txBody>
      </p:sp>
      <p:sp>
        <p:nvSpPr>
          <p:cNvPr id="10" name="CaixaDeTexto 9">
            <a:extLst>
              <a:ext uri="{FF2B5EF4-FFF2-40B4-BE49-F238E27FC236}">
                <a16:creationId xmlns:a16="http://schemas.microsoft.com/office/drawing/2014/main" id="{96ED905A-BC9A-9217-C373-E54DF18BC716}"/>
              </a:ext>
            </a:extLst>
          </p:cNvPr>
          <p:cNvSpPr txBox="1"/>
          <p:nvPr/>
        </p:nvSpPr>
        <p:spPr>
          <a:xfrm>
            <a:off x="6127134" y="1593484"/>
            <a:ext cx="2525667" cy="584775"/>
          </a:xfrm>
          <a:prstGeom prst="rect">
            <a:avLst/>
          </a:prstGeom>
          <a:noFill/>
        </p:spPr>
        <p:txBody>
          <a:bodyPr wrap="square">
            <a:spAutoFit/>
          </a:bodyPr>
          <a:lstStyle>
            <a:defPPr>
              <a:defRPr lang="pt-PT"/>
            </a:defPPr>
            <a:lvl1pPr algn="ctr">
              <a:defRPr sz="1600" b="1">
                <a:solidFill>
                  <a:schemeClr val="bg1"/>
                </a:solidFill>
              </a:defRPr>
            </a:lvl1pPr>
          </a:lstStyle>
          <a:p>
            <a:r>
              <a:rPr lang="pt-PT" dirty="0"/>
              <a:t>Centros de saúde e Saúde Local</a:t>
            </a:r>
          </a:p>
        </p:txBody>
      </p:sp>
      <p:sp>
        <p:nvSpPr>
          <p:cNvPr id="6" name="CaixaDeTexto 5">
            <a:extLst>
              <a:ext uri="{FF2B5EF4-FFF2-40B4-BE49-F238E27FC236}">
                <a16:creationId xmlns:a16="http://schemas.microsoft.com/office/drawing/2014/main" id="{C6387978-028B-D646-DB51-9D2D9075AD3B}"/>
              </a:ext>
            </a:extLst>
          </p:cNvPr>
          <p:cNvSpPr txBox="1"/>
          <p:nvPr/>
        </p:nvSpPr>
        <p:spPr>
          <a:xfrm>
            <a:off x="9013509" y="1559135"/>
            <a:ext cx="2187259" cy="646331"/>
          </a:xfrm>
          <a:prstGeom prst="rect">
            <a:avLst/>
          </a:prstGeom>
          <a:noFill/>
        </p:spPr>
        <p:txBody>
          <a:bodyPr wrap="square">
            <a:spAutoFit/>
          </a:bodyPr>
          <a:lstStyle/>
          <a:p>
            <a:pPr algn="ctr"/>
            <a:r>
              <a:rPr lang="pt-PT" b="1" dirty="0">
                <a:solidFill>
                  <a:schemeClr val="bg1"/>
                </a:solidFill>
              </a:rPr>
              <a:t>Recursos humanos </a:t>
            </a:r>
          </a:p>
          <a:p>
            <a:pPr algn="ctr"/>
            <a:r>
              <a:rPr lang="pt-PT" b="1" dirty="0">
                <a:solidFill>
                  <a:schemeClr val="bg1"/>
                </a:solidFill>
              </a:rPr>
              <a:t>da Saúde </a:t>
            </a:r>
          </a:p>
        </p:txBody>
      </p:sp>
      <p:sp>
        <p:nvSpPr>
          <p:cNvPr id="11" name="CaixaDeTexto 10">
            <a:extLst>
              <a:ext uri="{FF2B5EF4-FFF2-40B4-BE49-F238E27FC236}">
                <a16:creationId xmlns:a16="http://schemas.microsoft.com/office/drawing/2014/main" id="{FD212500-9412-BC4B-4725-A320D5D81CA6}"/>
              </a:ext>
            </a:extLst>
          </p:cNvPr>
          <p:cNvSpPr txBox="1"/>
          <p:nvPr/>
        </p:nvSpPr>
        <p:spPr>
          <a:xfrm>
            <a:off x="7891476" y="2680274"/>
            <a:ext cx="4431323" cy="1200329"/>
          </a:xfrm>
          <a:prstGeom prst="rect">
            <a:avLst/>
          </a:prstGeom>
          <a:noFill/>
          <a:ln>
            <a:noFill/>
          </a:ln>
        </p:spPr>
        <p:txBody>
          <a:bodyPr spcFirstLastPara="1" wrap="square" lIns="91425" tIns="91425" rIns="91425" bIns="91425" anchor="t" anchorCtr="0">
            <a:noAutofit/>
          </a:bodyPr>
          <a:lstStyle>
            <a:defPPr>
              <a:defRPr lang="pt-PT"/>
            </a:defPPr>
            <a:lvl1pPr indent="0" algn="ctr">
              <a:buClr>
                <a:srgbClr val="C00000"/>
              </a:buClr>
              <a:buSzPct val="150000"/>
              <a:buFont typeface="Arial" panose="020B0604020202020204" pitchFamily="34" charset="0"/>
              <a:buNone/>
              <a:defRPr kern="0">
                <a:solidFill>
                  <a:schemeClr val="tx1">
                    <a:lumMod val="75000"/>
                    <a:lumOff val="25000"/>
                  </a:schemeClr>
                </a:solidFill>
                <a:latin typeface="Raleway"/>
                <a:ea typeface="Raleway"/>
                <a:cs typeface="Raleway"/>
              </a:defRPr>
            </a:lvl1pPr>
          </a:lstStyle>
          <a:p>
            <a:r>
              <a:rPr lang="pt-PT" dirty="0"/>
              <a:t>Harmonizar as políticas para as várias profissões de saúde com a prioridade de desenvolver soluções criativas, inteligentes, para valorizar e apoiar os profissionais de saúde. </a:t>
            </a:r>
          </a:p>
        </p:txBody>
      </p:sp>
      <p:sp>
        <p:nvSpPr>
          <p:cNvPr id="16" name="Seta: Movimento Para a Direita 15">
            <a:extLst>
              <a:ext uri="{FF2B5EF4-FFF2-40B4-BE49-F238E27FC236}">
                <a16:creationId xmlns:a16="http://schemas.microsoft.com/office/drawing/2014/main" id="{03987AF9-3846-C4D6-F467-D2D8BC9C3F08}"/>
              </a:ext>
            </a:extLst>
          </p:cNvPr>
          <p:cNvSpPr/>
          <p:nvPr/>
        </p:nvSpPr>
        <p:spPr>
          <a:xfrm rot="5400000">
            <a:off x="9821462" y="4470799"/>
            <a:ext cx="861237" cy="709147"/>
          </a:xfrm>
          <a:prstGeom prst="striped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2" name="CaixaDeTexto 21">
            <a:extLst>
              <a:ext uri="{FF2B5EF4-FFF2-40B4-BE49-F238E27FC236}">
                <a16:creationId xmlns:a16="http://schemas.microsoft.com/office/drawing/2014/main" id="{04EF752E-779E-9750-B7D3-0E643EA0E71F}"/>
              </a:ext>
            </a:extLst>
          </p:cNvPr>
          <p:cNvSpPr txBox="1"/>
          <p:nvPr/>
        </p:nvSpPr>
        <p:spPr>
          <a:xfrm>
            <a:off x="323852" y="5420828"/>
            <a:ext cx="11762134"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Um modelo baseado no desenvolvimento contínuo ao longo da vida profissional, e com um sistema de recompensas justo e estimulante.</a:t>
            </a:r>
          </a:p>
        </p:txBody>
      </p:sp>
    </p:spTree>
    <p:extLst>
      <p:ext uri="{BB962C8B-B14F-4D97-AF65-F5344CB8AC3E}">
        <p14:creationId xmlns:p14="http://schemas.microsoft.com/office/powerpoint/2010/main" val="30974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animBg="1"/>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0FBF-F2FF-E60F-A25C-EEF38FA695E5}"/>
            </a:ext>
          </a:extLst>
        </p:cNvPr>
        <p:cNvGrpSpPr/>
        <p:nvPr/>
      </p:nvGrpSpPr>
      <p:grpSpPr>
        <a:xfrm>
          <a:off x="0" y="0"/>
          <a:ext cx="0" cy="0"/>
          <a:chOff x="0" y="0"/>
          <a:chExt cx="0" cy="0"/>
        </a:xfrm>
      </p:grpSpPr>
      <p:sp>
        <p:nvSpPr>
          <p:cNvPr id="4" name="Google Shape;514;p41">
            <a:extLst>
              <a:ext uri="{FF2B5EF4-FFF2-40B4-BE49-F238E27FC236}">
                <a16:creationId xmlns:a16="http://schemas.microsoft.com/office/drawing/2014/main" id="{1C743BD1-CDB5-6AB3-BC07-A39EB665D879}"/>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 name="Agrupar 12">
            <a:extLst>
              <a:ext uri="{FF2B5EF4-FFF2-40B4-BE49-F238E27FC236}">
                <a16:creationId xmlns:a16="http://schemas.microsoft.com/office/drawing/2014/main" id="{D25719A3-955B-4412-AEF5-EADE1E4C6472}"/>
              </a:ext>
            </a:extLst>
          </p:cNvPr>
          <p:cNvGrpSpPr/>
          <p:nvPr/>
        </p:nvGrpSpPr>
        <p:grpSpPr>
          <a:xfrm>
            <a:off x="9738650" y="93189"/>
            <a:ext cx="2352799" cy="1060437"/>
            <a:chOff x="401934" y="97065"/>
            <a:chExt cx="3415601" cy="1560914"/>
          </a:xfrm>
        </p:grpSpPr>
        <p:pic>
          <p:nvPicPr>
            <p:cNvPr id="14" name="Imagem 13" descr="Uma imagem com círculo&#10;&#10;Descrição gerada automaticamente">
              <a:extLst>
                <a:ext uri="{FF2B5EF4-FFF2-40B4-BE49-F238E27FC236}">
                  <a16:creationId xmlns:a16="http://schemas.microsoft.com/office/drawing/2014/main" id="{35A54A37-0A8D-8C53-D6D1-E6DED335D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15" name="Imagem 14" descr="Uma imagem com texto, Tipo de letra, Gráficos, design gráfico&#10;&#10;Descrição gerada automaticamente">
              <a:extLst>
                <a:ext uri="{FF2B5EF4-FFF2-40B4-BE49-F238E27FC236}">
                  <a16:creationId xmlns:a16="http://schemas.microsoft.com/office/drawing/2014/main" id="{DE3FF616-A7D6-1196-54B4-E5F258CAC060}"/>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8" name="Google Shape;489;p40">
            <a:extLst>
              <a:ext uri="{FF2B5EF4-FFF2-40B4-BE49-F238E27FC236}">
                <a16:creationId xmlns:a16="http://schemas.microsoft.com/office/drawing/2014/main" id="{61C573DC-6986-43CB-7E09-D94C0E94BD57}"/>
              </a:ext>
            </a:extLst>
          </p:cNvPr>
          <p:cNvSpPr/>
          <p:nvPr/>
        </p:nvSpPr>
        <p:spPr>
          <a:xfrm>
            <a:off x="444571" y="1488558"/>
            <a:ext cx="2525666" cy="862765"/>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89;p40">
            <a:extLst>
              <a:ext uri="{FF2B5EF4-FFF2-40B4-BE49-F238E27FC236}">
                <a16:creationId xmlns:a16="http://schemas.microsoft.com/office/drawing/2014/main" id="{7BE37FA0-44AC-D5B6-8FC5-2F63F17F0D55}"/>
              </a:ext>
            </a:extLst>
          </p:cNvPr>
          <p:cNvSpPr/>
          <p:nvPr/>
        </p:nvSpPr>
        <p:spPr>
          <a:xfrm>
            <a:off x="3275076"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chemeClr val="bg1"/>
              </a:solidFill>
              <a:effectLst/>
              <a:uLnTx/>
              <a:uFillTx/>
              <a:cs typeface="Arial"/>
              <a:sym typeface="Arial"/>
            </a:endParaRPr>
          </a:p>
        </p:txBody>
      </p:sp>
      <p:sp>
        <p:nvSpPr>
          <p:cNvPr id="20" name="Google Shape;489;p40">
            <a:extLst>
              <a:ext uri="{FF2B5EF4-FFF2-40B4-BE49-F238E27FC236}">
                <a16:creationId xmlns:a16="http://schemas.microsoft.com/office/drawing/2014/main" id="{2F026354-9914-0DE0-D8D0-5A3D61568B6C}"/>
              </a:ext>
            </a:extLst>
          </p:cNvPr>
          <p:cNvSpPr/>
          <p:nvPr/>
        </p:nvSpPr>
        <p:spPr>
          <a:xfrm>
            <a:off x="6059691"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89;p40">
            <a:extLst>
              <a:ext uri="{FF2B5EF4-FFF2-40B4-BE49-F238E27FC236}">
                <a16:creationId xmlns:a16="http://schemas.microsoft.com/office/drawing/2014/main" id="{63201716-84CF-A889-0DFC-5B8DC2E4F477}"/>
              </a:ext>
            </a:extLst>
          </p:cNvPr>
          <p:cNvSpPr/>
          <p:nvPr/>
        </p:nvSpPr>
        <p:spPr>
          <a:xfrm>
            <a:off x="8844306" y="1437172"/>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D144266E-E917-6D80-1123-D645A31BAF9B}"/>
              </a:ext>
            </a:extLst>
          </p:cNvPr>
          <p:cNvSpPr txBox="1"/>
          <p:nvPr/>
        </p:nvSpPr>
        <p:spPr>
          <a:xfrm>
            <a:off x="323852" y="454652"/>
            <a:ext cx="5353467" cy="369332"/>
          </a:xfrm>
          <a:prstGeom prst="rect">
            <a:avLst/>
          </a:prstGeom>
          <a:noFill/>
        </p:spPr>
        <p:txBody>
          <a:bodyPr wrap="square" rtlCol="0">
            <a:spAutoFit/>
          </a:bodyPr>
          <a:lstStyle/>
          <a:p>
            <a:r>
              <a:rPr lang="pt-PT" sz="1800" b="1" cap="small" dirty="0">
                <a:solidFill>
                  <a:schemeClr val="bg1"/>
                </a:solidFill>
                <a:effectLst/>
                <a:latin typeface="Calibri" panose="020F0502020204030204" pitchFamily="34" charset="0"/>
                <a:ea typeface="Tahoma" panose="020B0604030504040204" pitchFamily="34" charset="0"/>
                <a:cs typeface="Tahoma" panose="020B0604030504040204" pitchFamily="34" charset="0"/>
              </a:rPr>
              <a:t>PRINCIPAIS MENSAGENS</a:t>
            </a:r>
            <a:endParaRPr lang="pt-PT" b="1" dirty="0">
              <a:solidFill>
                <a:schemeClr val="bg1"/>
              </a:solidFill>
            </a:endParaRPr>
          </a:p>
        </p:txBody>
      </p:sp>
      <p:sp>
        <p:nvSpPr>
          <p:cNvPr id="5" name="CaixaDeTexto 4">
            <a:extLst>
              <a:ext uri="{FF2B5EF4-FFF2-40B4-BE49-F238E27FC236}">
                <a16:creationId xmlns:a16="http://schemas.microsoft.com/office/drawing/2014/main" id="{9A9885FA-D5F9-CBBA-DE31-004A6E38D713}"/>
              </a:ext>
            </a:extLst>
          </p:cNvPr>
          <p:cNvSpPr txBox="1"/>
          <p:nvPr/>
        </p:nvSpPr>
        <p:spPr>
          <a:xfrm>
            <a:off x="687380" y="1680837"/>
            <a:ext cx="2131828" cy="584775"/>
          </a:xfrm>
          <a:prstGeom prst="rect">
            <a:avLst/>
          </a:prstGeom>
          <a:noFill/>
        </p:spPr>
        <p:txBody>
          <a:bodyPr wrap="square">
            <a:spAutoFit/>
          </a:bodyPr>
          <a:lstStyle>
            <a:defPPr>
              <a:defRPr lang="pt-PT"/>
            </a:defPPr>
            <a:lvl1pPr algn="ctr">
              <a:defRPr sz="1600" b="1">
                <a:solidFill>
                  <a:schemeClr val="bg1"/>
                </a:solidFill>
              </a:defRPr>
            </a:lvl1pPr>
          </a:lstStyle>
          <a:p>
            <a:r>
              <a:rPr lang="pt-PT" dirty="0"/>
              <a:t>Governação Clínica e de Saúde </a:t>
            </a:r>
          </a:p>
        </p:txBody>
      </p:sp>
      <p:sp>
        <p:nvSpPr>
          <p:cNvPr id="7" name="CaixaDeTexto 6">
            <a:extLst>
              <a:ext uri="{FF2B5EF4-FFF2-40B4-BE49-F238E27FC236}">
                <a16:creationId xmlns:a16="http://schemas.microsoft.com/office/drawing/2014/main" id="{39DF4579-8F8E-9F81-495D-2B36519EE853}"/>
              </a:ext>
            </a:extLst>
          </p:cNvPr>
          <p:cNvSpPr txBox="1"/>
          <p:nvPr/>
        </p:nvSpPr>
        <p:spPr>
          <a:xfrm>
            <a:off x="0" y="2457891"/>
            <a:ext cx="3798277" cy="1477328"/>
          </a:xfrm>
          <a:prstGeom prst="rect">
            <a:avLst/>
          </a:prstGeom>
          <a:noFill/>
          <a:ln>
            <a:noFill/>
          </a:ln>
        </p:spPr>
        <p:txBody>
          <a:bodyPr spcFirstLastPara="1" wrap="square" lIns="91425" tIns="91425" rIns="91425" bIns="91425" anchor="t" anchorCtr="0">
            <a:noAutofit/>
          </a:bodyPr>
          <a:lstStyle>
            <a:defPPr>
              <a:defRPr lang="pt-PT"/>
            </a:defPPr>
            <a:lvl1pPr indent="0" algn="ctr">
              <a:buClr>
                <a:srgbClr val="C00000"/>
              </a:buClr>
              <a:buSzPct val="150000"/>
              <a:buFont typeface="Arial" panose="020B0604020202020204" pitchFamily="34" charset="0"/>
              <a:buNone/>
              <a:defRPr kern="0">
                <a:solidFill>
                  <a:schemeClr val="tx1">
                    <a:lumMod val="75000"/>
                    <a:lumOff val="25000"/>
                  </a:schemeClr>
                </a:solidFill>
                <a:latin typeface="Raleway"/>
                <a:ea typeface="Raleway"/>
                <a:cs typeface="Raleway"/>
              </a:defRPr>
            </a:lvl1pPr>
          </a:lstStyle>
          <a:p>
            <a:r>
              <a:rPr lang="pt-PT" dirty="0"/>
              <a:t>Recomenda-se retomar a governação clínica e de saúde, incipientemente começada nos extintos agrupamentos de centros de saúde.</a:t>
            </a:r>
          </a:p>
        </p:txBody>
      </p:sp>
      <p:sp>
        <p:nvSpPr>
          <p:cNvPr id="12" name="Seta: Movimento Para a Direita 11">
            <a:extLst>
              <a:ext uri="{FF2B5EF4-FFF2-40B4-BE49-F238E27FC236}">
                <a16:creationId xmlns:a16="http://schemas.microsoft.com/office/drawing/2014/main" id="{4AEAE9B9-10A1-BEF3-A779-558CB7B40EBC}"/>
              </a:ext>
            </a:extLst>
          </p:cNvPr>
          <p:cNvSpPr/>
          <p:nvPr/>
        </p:nvSpPr>
        <p:spPr>
          <a:xfrm rot="5400000">
            <a:off x="1322675" y="4117832"/>
            <a:ext cx="861237" cy="709147"/>
          </a:xfrm>
          <a:prstGeom prst="striped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8" name="CaixaDeTexto 17">
            <a:extLst>
              <a:ext uri="{FF2B5EF4-FFF2-40B4-BE49-F238E27FC236}">
                <a16:creationId xmlns:a16="http://schemas.microsoft.com/office/drawing/2014/main" id="{0A8F6B98-EEE2-2895-0AC7-9D1088D2CC4A}"/>
              </a:ext>
            </a:extLst>
          </p:cNvPr>
          <p:cNvSpPr txBox="1"/>
          <p:nvPr/>
        </p:nvSpPr>
        <p:spPr>
          <a:xfrm>
            <a:off x="323852" y="5203019"/>
            <a:ext cx="10749432" cy="1200329"/>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Devem ser desenvolvidos processos e mecanismos que promovam uma governação clínica hospitalar e de cuidados de saúde primários integrada, ao invés de duas lideranças paralela.</a:t>
            </a:r>
          </a:p>
        </p:txBody>
      </p:sp>
    </p:spTree>
    <p:extLst>
      <p:ext uri="{BB962C8B-B14F-4D97-AF65-F5344CB8AC3E}">
        <p14:creationId xmlns:p14="http://schemas.microsoft.com/office/powerpoint/2010/main" val="19487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9CA20-65E6-BA67-4969-047AD6B30332}"/>
            </a:ext>
          </a:extLst>
        </p:cNvPr>
        <p:cNvGrpSpPr/>
        <p:nvPr/>
      </p:nvGrpSpPr>
      <p:grpSpPr>
        <a:xfrm>
          <a:off x="0" y="0"/>
          <a:ext cx="0" cy="0"/>
          <a:chOff x="0" y="0"/>
          <a:chExt cx="0" cy="0"/>
        </a:xfrm>
      </p:grpSpPr>
      <p:sp>
        <p:nvSpPr>
          <p:cNvPr id="4" name="Google Shape;514;p41">
            <a:extLst>
              <a:ext uri="{FF2B5EF4-FFF2-40B4-BE49-F238E27FC236}">
                <a16:creationId xmlns:a16="http://schemas.microsoft.com/office/drawing/2014/main" id="{E2C7B64C-2522-B08E-48A5-A5269E846EB5}"/>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 name="Agrupar 12">
            <a:extLst>
              <a:ext uri="{FF2B5EF4-FFF2-40B4-BE49-F238E27FC236}">
                <a16:creationId xmlns:a16="http://schemas.microsoft.com/office/drawing/2014/main" id="{94E0DAF7-EF3D-A7D8-779A-2B4DEF4F3BBF}"/>
              </a:ext>
            </a:extLst>
          </p:cNvPr>
          <p:cNvGrpSpPr/>
          <p:nvPr/>
        </p:nvGrpSpPr>
        <p:grpSpPr>
          <a:xfrm>
            <a:off x="9738650" y="93189"/>
            <a:ext cx="2352799" cy="1060437"/>
            <a:chOff x="401934" y="97065"/>
            <a:chExt cx="3415601" cy="1560914"/>
          </a:xfrm>
        </p:grpSpPr>
        <p:pic>
          <p:nvPicPr>
            <p:cNvPr id="14" name="Imagem 13" descr="Uma imagem com círculo&#10;&#10;Descrição gerada automaticamente">
              <a:extLst>
                <a:ext uri="{FF2B5EF4-FFF2-40B4-BE49-F238E27FC236}">
                  <a16:creationId xmlns:a16="http://schemas.microsoft.com/office/drawing/2014/main" id="{AAB805C4-24AF-4FD9-68C2-40E035C08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15" name="Imagem 14" descr="Uma imagem com texto, Tipo de letra, Gráficos, design gráfico&#10;&#10;Descrição gerada automaticamente">
              <a:extLst>
                <a:ext uri="{FF2B5EF4-FFF2-40B4-BE49-F238E27FC236}">
                  <a16:creationId xmlns:a16="http://schemas.microsoft.com/office/drawing/2014/main" id="{B5816EEA-C62C-44FA-398F-35938C5375D7}"/>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8" name="Google Shape;489;p40">
            <a:extLst>
              <a:ext uri="{FF2B5EF4-FFF2-40B4-BE49-F238E27FC236}">
                <a16:creationId xmlns:a16="http://schemas.microsoft.com/office/drawing/2014/main" id="{1FC83392-F913-3BC5-5177-CE335E082AED}"/>
              </a:ext>
            </a:extLst>
          </p:cNvPr>
          <p:cNvSpPr/>
          <p:nvPr/>
        </p:nvSpPr>
        <p:spPr>
          <a:xfrm>
            <a:off x="444571" y="1488558"/>
            <a:ext cx="2525666" cy="862765"/>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89;p40">
            <a:extLst>
              <a:ext uri="{FF2B5EF4-FFF2-40B4-BE49-F238E27FC236}">
                <a16:creationId xmlns:a16="http://schemas.microsoft.com/office/drawing/2014/main" id="{A838D2C8-F34F-074F-0EB4-060B993083D3}"/>
              </a:ext>
            </a:extLst>
          </p:cNvPr>
          <p:cNvSpPr/>
          <p:nvPr/>
        </p:nvSpPr>
        <p:spPr>
          <a:xfrm>
            <a:off x="3275076"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chemeClr val="bg1"/>
              </a:solidFill>
              <a:effectLst/>
              <a:uLnTx/>
              <a:uFillTx/>
              <a:cs typeface="Arial"/>
              <a:sym typeface="Arial"/>
            </a:endParaRPr>
          </a:p>
        </p:txBody>
      </p:sp>
      <p:sp>
        <p:nvSpPr>
          <p:cNvPr id="20" name="Google Shape;489;p40">
            <a:extLst>
              <a:ext uri="{FF2B5EF4-FFF2-40B4-BE49-F238E27FC236}">
                <a16:creationId xmlns:a16="http://schemas.microsoft.com/office/drawing/2014/main" id="{EA39B271-B923-A02F-C7F0-567D0B6B8064}"/>
              </a:ext>
            </a:extLst>
          </p:cNvPr>
          <p:cNvSpPr/>
          <p:nvPr/>
        </p:nvSpPr>
        <p:spPr>
          <a:xfrm>
            <a:off x="6059691"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89;p40">
            <a:extLst>
              <a:ext uri="{FF2B5EF4-FFF2-40B4-BE49-F238E27FC236}">
                <a16:creationId xmlns:a16="http://schemas.microsoft.com/office/drawing/2014/main" id="{49DF9A90-8D46-690C-5A25-5F31BE056111}"/>
              </a:ext>
            </a:extLst>
          </p:cNvPr>
          <p:cNvSpPr/>
          <p:nvPr/>
        </p:nvSpPr>
        <p:spPr>
          <a:xfrm>
            <a:off x="8844306" y="1437172"/>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E63773BE-C77B-1E5C-A548-A90D5D45BFED}"/>
              </a:ext>
            </a:extLst>
          </p:cNvPr>
          <p:cNvSpPr txBox="1"/>
          <p:nvPr/>
        </p:nvSpPr>
        <p:spPr>
          <a:xfrm>
            <a:off x="323852" y="454652"/>
            <a:ext cx="5353467" cy="369332"/>
          </a:xfrm>
          <a:prstGeom prst="rect">
            <a:avLst/>
          </a:prstGeom>
          <a:noFill/>
        </p:spPr>
        <p:txBody>
          <a:bodyPr wrap="square" rtlCol="0">
            <a:spAutoFit/>
          </a:bodyPr>
          <a:lstStyle/>
          <a:p>
            <a:r>
              <a:rPr lang="pt-PT" sz="1800" b="1" cap="small" dirty="0">
                <a:solidFill>
                  <a:schemeClr val="bg1"/>
                </a:solidFill>
                <a:effectLst/>
                <a:latin typeface="Calibri" panose="020F0502020204030204" pitchFamily="34" charset="0"/>
                <a:ea typeface="Tahoma" panose="020B0604030504040204" pitchFamily="34" charset="0"/>
                <a:cs typeface="Tahoma" panose="020B0604030504040204" pitchFamily="34" charset="0"/>
              </a:rPr>
              <a:t>PRINCIPAIS MENSAGENS</a:t>
            </a:r>
            <a:endParaRPr lang="pt-PT" b="1" dirty="0">
              <a:solidFill>
                <a:schemeClr val="bg1"/>
              </a:solidFill>
            </a:endParaRPr>
          </a:p>
        </p:txBody>
      </p:sp>
      <p:sp>
        <p:nvSpPr>
          <p:cNvPr id="5" name="CaixaDeTexto 4">
            <a:extLst>
              <a:ext uri="{FF2B5EF4-FFF2-40B4-BE49-F238E27FC236}">
                <a16:creationId xmlns:a16="http://schemas.microsoft.com/office/drawing/2014/main" id="{32FD60D1-C235-BD27-4FC4-FF751C4A76FE}"/>
              </a:ext>
            </a:extLst>
          </p:cNvPr>
          <p:cNvSpPr txBox="1"/>
          <p:nvPr/>
        </p:nvSpPr>
        <p:spPr>
          <a:xfrm>
            <a:off x="687380" y="1680837"/>
            <a:ext cx="2131828" cy="584775"/>
          </a:xfrm>
          <a:prstGeom prst="rect">
            <a:avLst/>
          </a:prstGeom>
          <a:noFill/>
        </p:spPr>
        <p:txBody>
          <a:bodyPr wrap="square">
            <a:spAutoFit/>
          </a:bodyPr>
          <a:lstStyle>
            <a:defPPr>
              <a:defRPr lang="pt-PT"/>
            </a:defPPr>
            <a:lvl1pPr algn="ctr">
              <a:defRPr sz="1600" b="1">
                <a:solidFill>
                  <a:schemeClr val="bg1"/>
                </a:solidFill>
              </a:defRPr>
            </a:lvl1pPr>
          </a:lstStyle>
          <a:p>
            <a:r>
              <a:rPr lang="pt-PT" dirty="0"/>
              <a:t>Governação clínica e de Saúde </a:t>
            </a:r>
          </a:p>
        </p:txBody>
      </p:sp>
      <p:sp>
        <p:nvSpPr>
          <p:cNvPr id="6" name="CaixaDeTexto 5">
            <a:extLst>
              <a:ext uri="{FF2B5EF4-FFF2-40B4-BE49-F238E27FC236}">
                <a16:creationId xmlns:a16="http://schemas.microsoft.com/office/drawing/2014/main" id="{B26EAA9E-0A10-CD4D-554D-050EB8EB6CF2}"/>
              </a:ext>
            </a:extLst>
          </p:cNvPr>
          <p:cNvSpPr txBox="1"/>
          <p:nvPr/>
        </p:nvSpPr>
        <p:spPr>
          <a:xfrm>
            <a:off x="3729916" y="1750663"/>
            <a:ext cx="1615987" cy="338554"/>
          </a:xfrm>
          <a:prstGeom prst="rect">
            <a:avLst/>
          </a:prstGeom>
          <a:noFill/>
        </p:spPr>
        <p:txBody>
          <a:bodyPr wrap="square">
            <a:spAutoFit/>
          </a:bodyPr>
          <a:lstStyle>
            <a:defPPr>
              <a:defRPr lang="pt-PT"/>
            </a:defPPr>
            <a:lvl1pPr algn="ctr">
              <a:defRPr sz="1600" b="1">
                <a:solidFill>
                  <a:schemeClr val="bg1"/>
                </a:solidFill>
              </a:defRPr>
            </a:lvl1pPr>
          </a:lstStyle>
          <a:p>
            <a:r>
              <a:rPr lang="pt-PT" dirty="0"/>
              <a:t>Doença aguda</a:t>
            </a:r>
          </a:p>
        </p:txBody>
      </p:sp>
      <p:sp>
        <p:nvSpPr>
          <p:cNvPr id="11" name="CaixaDeTexto 10">
            <a:extLst>
              <a:ext uri="{FF2B5EF4-FFF2-40B4-BE49-F238E27FC236}">
                <a16:creationId xmlns:a16="http://schemas.microsoft.com/office/drawing/2014/main" id="{1B841FCE-3D2D-1271-FC7D-4B00144B1253}"/>
              </a:ext>
            </a:extLst>
          </p:cNvPr>
          <p:cNvSpPr txBox="1"/>
          <p:nvPr/>
        </p:nvSpPr>
        <p:spPr>
          <a:xfrm>
            <a:off x="964642" y="2457891"/>
            <a:ext cx="7620715" cy="1200329"/>
          </a:xfrm>
          <a:prstGeom prst="rect">
            <a:avLst/>
          </a:prstGeom>
          <a:noFill/>
          <a:ln>
            <a:noFill/>
          </a:ln>
        </p:spPr>
        <p:txBody>
          <a:bodyPr spcFirstLastPara="1" wrap="square" lIns="91425" tIns="91425" rIns="91425" bIns="91425" anchor="t" anchorCtr="0">
            <a:noAutofit/>
          </a:bodyPr>
          <a:lstStyle>
            <a:defPPr>
              <a:defRPr lang="pt-PT"/>
            </a:defPPr>
            <a:lvl1pPr indent="0" algn="ctr">
              <a:buClr>
                <a:srgbClr val="C00000"/>
              </a:buClr>
              <a:buSzPct val="150000"/>
              <a:buFont typeface="Arial" panose="020B0604020202020204" pitchFamily="34" charset="0"/>
              <a:buNone/>
              <a:defRPr kern="0">
                <a:solidFill>
                  <a:schemeClr val="tx1">
                    <a:lumMod val="75000"/>
                    <a:lumOff val="25000"/>
                  </a:schemeClr>
                </a:solidFill>
                <a:latin typeface="Raleway"/>
                <a:ea typeface="Raleway"/>
                <a:cs typeface="Raleway"/>
              </a:defRPr>
            </a:lvl1pPr>
          </a:lstStyle>
          <a:p>
            <a:r>
              <a:rPr lang="pt-PT" dirty="0"/>
              <a:t>Instituir, como regra, o atendimento personalizado da doença aguda por equipa de saúde da família, mitigando o desperdício de recursos em </a:t>
            </a:r>
            <a:r>
              <a:rPr lang="pt-PT" dirty="0" err="1"/>
              <a:t>call</a:t>
            </a:r>
            <a:r>
              <a:rPr lang="pt-PT" dirty="0"/>
              <a:t> </a:t>
            </a:r>
            <a:r>
              <a:rPr lang="pt-PT" dirty="0" err="1"/>
              <a:t>centers</a:t>
            </a:r>
            <a:r>
              <a:rPr lang="pt-PT" dirty="0"/>
              <a:t> que nada sabem da pessoa e das suas circunstâncias..</a:t>
            </a:r>
          </a:p>
        </p:txBody>
      </p:sp>
      <p:sp>
        <p:nvSpPr>
          <p:cNvPr id="16" name="CaixaDeTexto 15">
            <a:extLst>
              <a:ext uri="{FF2B5EF4-FFF2-40B4-BE49-F238E27FC236}">
                <a16:creationId xmlns:a16="http://schemas.microsoft.com/office/drawing/2014/main" id="{567BFF2A-4960-9DDF-BD92-207570B9F398}"/>
              </a:ext>
            </a:extLst>
          </p:cNvPr>
          <p:cNvSpPr txBox="1"/>
          <p:nvPr/>
        </p:nvSpPr>
        <p:spPr>
          <a:xfrm>
            <a:off x="687379" y="4631199"/>
            <a:ext cx="10476339"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capacitação tecnológica (centrais telefónicas digitais, tecnologia de diagnóstico rápido, entre outros), bem como o reforço das competências profissionais disponíveis nos CSP.</a:t>
            </a:r>
          </a:p>
        </p:txBody>
      </p:sp>
      <p:sp>
        <p:nvSpPr>
          <p:cNvPr id="18" name="CaixaDeTexto 17">
            <a:extLst>
              <a:ext uri="{FF2B5EF4-FFF2-40B4-BE49-F238E27FC236}">
                <a16:creationId xmlns:a16="http://schemas.microsoft.com/office/drawing/2014/main" id="{641A9E8F-C4E7-9DA6-DAFA-CDB9F128CE3E}"/>
              </a:ext>
            </a:extLst>
          </p:cNvPr>
          <p:cNvSpPr txBox="1"/>
          <p:nvPr/>
        </p:nvSpPr>
        <p:spPr>
          <a:xfrm>
            <a:off x="683467" y="5514042"/>
            <a:ext cx="9324871"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Paralelamente, deve prosseguir a reorganização e o aperfeiçoamento da identificação das situações potencialmente urgentes pela Linha SNS24. </a:t>
            </a:r>
          </a:p>
        </p:txBody>
      </p:sp>
      <p:sp>
        <p:nvSpPr>
          <p:cNvPr id="22" name="Seta: Movimento Para a Direita 21">
            <a:extLst>
              <a:ext uri="{FF2B5EF4-FFF2-40B4-BE49-F238E27FC236}">
                <a16:creationId xmlns:a16="http://schemas.microsoft.com/office/drawing/2014/main" id="{808A1981-793A-2D37-37C5-009B934EBEB8}"/>
              </a:ext>
            </a:extLst>
          </p:cNvPr>
          <p:cNvSpPr/>
          <p:nvPr/>
        </p:nvSpPr>
        <p:spPr>
          <a:xfrm rot="5400000">
            <a:off x="4107290" y="3599906"/>
            <a:ext cx="861237" cy="709147"/>
          </a:xfrm>
          <a:prstGeom prst="striped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Tree>
    <p:extLst>
      <p:ext uri="{BB962C8B-B14F-4D97-AF65-F5344CB8AC3E}">
        <p14:creationId xmlns:p14="http://schemas.microsoft.com/office/powerpoint/2010/main" val="26627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p:bldP spid="18" grpId="0"/>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B33B-4B1F-1DF6-EFCC-B590BA15E298}"/>
            </a:ext>
          </a:extLst>
        </p:cNvPr>
        <p:cNvGrpSpPr/>
        <p:nvPr/>
      </p:nvGrpSpPr>
      <p:grpSpPr>
        <a:xfrm>
          <a:off x="0" y="0"/>
          <a:ext cx="0" cy="0"/>
          <a:chOff x="0" y="0"/>
          <a:chExt cx="0" cy="0"/>
        </a:xfrm>
      </p:grpSpPr>
      <p:sp>
        <p:nvSpPr>
          <p:cNvPr id="4" name="Google Shape;514;p41">
            <a:extLst>
              <a:ext uri="{FF2B5EF4-FFF2-40B4-BE49-F238E27FC236}">
                <a16:creationId xmlns:a16="http://schemas.microsoft.com/office/drawing/2014/main" id="{EC972C89-D891-C5D5-4FE7-5B43DC401F0A}"/>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 name="Agrupar 12">
            <a:extLst>
              <a:ext uri="{FF2B5EF4-FFF2-40B4-BE49-F238E27FC236}">
                <a16:creationId xmlns:a16="http://schemas.microsoft.com/office/drawing/2014/main" id="{0460E135-0F43-0A47-ECA5-4F162ACB5E4C}"/>
              </a:ext>
            </a:extLst>
          </p:cNvPr>
          <p:cNvGrpSpPr/>
          <p:nvPr/>
        </p:nvGrpSpPr>
        <p:grpSpPr>
          <a:xfrm>
            <a:off x="9738650" y="93189"/>
            <a:ext cx="2352799" cy="1060437"/>
            <a:chOff x="401934" y="97065"/>
            <a:chExt cx="3415601" cy="1560914"/>
          </a:xfrm>
        </p:grpSpPr>
        <p:pic>
          <p:nvPicPr>
            <p:cNvPr id="14" name="Imagem 13" descr="Uma imagem com círculo&#10;&#10;Descrição gerada automaticamente">
              <a:extLst>
                <a:ext uri="{FF2B5EF4-FFF2-40B4-BE49-F238E27FC236}">
                  <a16:creationId xmlns:a16="http://schemas.microsoft.com/office/drawing/2014/main" id="{7EF15B0E-2B2E-4872-0853-B5D8987F7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15" name="Imagem 14" descr="Uma imagem com texto, Tipo de letra, Gráficos, design gráfico&#10;&#10;Descrição gerada automaticamente">
              <a:extLst>
                <a:ext uri="{FF2B5EF4-FFF2-40B4-BE49-F238E27FC236}">
                  <a16:creationId xmlns:a16="http://schemas.microsoft.com/office/drawing/2014/main" id="{07F73754-4851-1A98-6C09-5684730C6908}"/>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8" name="Google Shape;489;p40">
            <a:extLst>
              <a:ext uri="{FF2B5EF4-FFF2-40B4-BE49-F238E27FC236}">
                <a16:creationId xmlns:a16="http://schemas.microsoft.com/office/drawing/2014/main" id="{C969BBEB-BBD6-4A49-1139-1D98962FDA2C}"/>
              </a:ext>
            </a:extLst>
          </p:cNvPr>
          <p:cNvSpPr/>
          <p:nvPr/>
        </p:nvSpPr>
        <p:spPr>
          <a:xfrm>
            <a:off x="444571" y="1488558"/>
            <a:ext cx="2525666" cy="862765"/>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89;p40">
            <a:extLst>
              <a:ext uri="{FF2B5EF4-FFF2-40B4-BE49-F238E27FC236}">
                <a16:creationId xmlns:a16="http://schemas.microsoft.com/office/drawing/2014/main" id="{173D212A-BF5C-65C2-CAD6-B8B3C137C759}"/>
              </a:ext>
            </a:extLst>
          </p:cNvPr>
          <p:cNvSpPr/>
          <p:nvPr/>
        </p:nvSpPr>
        <p:spPr>
          <a:xfrm>
            <a:off x="3275076"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chemeClr val="bg1"/>
              </a:solidFill>
              <a:effectLst/>
              <a:uLnTx/>
              <a:uFillTx/>
              <a:cs typeface="Arial"/>
              <a:sym typeface="Arial"/>
            </a:endParaRPr>
          </a:p>
        </p:txBody>
      </p:sp>
      <p:sp>
        <p:nvSpPr>
          <p:cNvPr id="20" name="Google Shape;489;p40">
            <a:extLst>
              <a:ext uri="{FF2B5EF4-FFF2-40B4-BE49-F238E27FC236}">
                <a16:creationId xmlns:a16="http://schemas.microsoft.com/office/drawing/2014/main" id="{6B62FEE4-6D0D-FE36-A21B-D8C6373B6F6C}"/>
              </a:ext>
            </a:extLst>
          </p:cNvPr>
          <p:cNvSpPr/>
          <p:nvPr/>
        </p:nvSpPr>
        <p:spPr>
          <a:xfrm>
            <a:off x="6059691"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89;p40">
            <a:extLst>
              <a:ext uri="{FF2B5EF4-FFF2-40B4-BE49-F238E27FC236}">
                <a16:creationId xmlns:a16="http://schemas.microsoft.com/office/drawing/2014/main" id="{1038774F-3DFF-B33C-5716-6550294C7DBE}"/>
              </a:ext>
            </a:extLst>
          </p:cNvPr>
          <p:cNvSpPr/>
          <p:nvPr/>
        </p:nvSpPr>
        <p:spPr>
          <a:xfrm>
            <a:off x="8844306" y="1437172"/>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4488D331-0878-2BFB-7215-4821311CE931}"/>
              </a:ext>
            </a:extLst>
          </p:cNvPr>
          <p:cNvSpPr txBox="1"/>
          <p:nvPr/>
        </p:nvSpPr>
        <p:spPr>
          <a:xfrm>
            <a:off x="323852" y="454652"/>
            <a:ext cx="5353467" cy="369332"/>
          </a:xfrm>
          <a:prstGeom prst="rect">
            <a:avLst/>
          </a:prstGeom>
          <a:noFill/>
        </p:spPr>
        <p:txBody>
          <a:bodyPr wrap="square" rtlCol="0">
            <a:spAutoFit/>
          </a:bodyPr>
          <a:lstStyle/>
          <a:p>
            <a:r>
              <a:rPr lang="pt-PT" sz="1800" b="1" cap="small" dirty="0">
                <a:solidFill>
                  <a:schemeClr val="bg1"/>
                </a:solidFill>
                <a:effectLst/>
                <a:latin typeface="Calibri" panose="020F0502020204030204" pitchFamily="34" charset="0"/>
                <a:ea typeface="Tahoma" panose="020B0604030504040204" pitchFamily="34" charset="0"/>
                <a:cs typeface="Tahoma" panose="020B0604030504040204" pitchFamily="34" charset="0"/>
              </a:rPr>
              <a:t>PRINCIPAIS MENSAGENS</a:t>
            </a:r>
            <a:endParaRPr lang="pt-PT" b="1" dirty="0">
              <a:solidFill>
                <a:schemeClr val="bg1"/>
              </a:solidFill>
            </a:endParaRPr>
          </a:p>
        </p:txBody>
      </p:sp>
      <p:sp>
        <p:nvSpPr>
          <p:cNvPr id="5" name="CaixaDeTexto 4">
            <a:extLst>
              <a:ext uri="{FF2B5EF4-FFF2-40B4-BE49-F238E27FC236}">
                <a16:creationId xmlns:a16="http://schemas.microsoft.com/office/drawing/2014/main" id="{059546B2-8262-FBA7-FE34-B0907CF3BEE5}"/>
              </a:ext>
            </a:extLst>
          </p:cNvPr>
          <p:cNvSpPr txBox="1"/>
          <p:nvPr/>
        </p:nvSpPr>
        <p:spPr>
          <a:xfrm>
            <a:off x="687380" y="1680837"/>
            <a:ext cx="2131828" cy="584775"/>
          </a:xfrm>
          <a:prstGeom prst="rect">
            <a:avLst/>
          </a:prstGeom>
          <a:noFill/>
        </p:spPr>
        <p:txBody>
          <a:bodyPr wrap="square">
            <a:spAutoFit/>
          </a:bodyPr>
          <a:lstStyle>
            <a:defPPr>
              <a:defRPr lang="pt-PT"/>
            </a:defPPr>
            <a:lvl1pPr algn="ctr">
              <a:defRPr sz="1600" b="1">
                <a:solidFill>
                  <a:schemeClr val="bg1"/>
                </a:solidFill>
              </a:defRPr>
            </a:lvl1pPr>
          </a:lstStyle>
          <a:p>
            <a:r>
              <a:rPr lang="pt-PT" dirty="0"/>
              <a:t>Governação clínica e de Saúde </a:t>
            </a:r>
          </a:p>
        </p:txBody>
      </p:sp>
      <p:sp>
        <p:nvSpPr>
          <p:cNvPr id="6" name="CaixaDeTexto 5">
            <a:extLst>
              <a:ext uri="{FF2B5EF4-FFF2-40B4-BE49-F238E27FC236}">
                <a16:creationId xmlns:a16="http://schemas.microsoft.com/office/drawing/2014/main" id="{B051F8C3-4C13-7901-86BB-5D2632B588CA}"/>
              </a:ext>
            </a:extLst>
          </p:cNvPr>
          <p:cNvSpPr txBox="1"/>
          <p:nvPr/>
        </p:nvSpPr>
        <p:spPr>
          <a:xfrm>
            <a:off x="3729916" y="1750663"/>
            <a:ext cx="1615987" cy="338554"/>
          </a:xfrm>
          <a:prstGeom prst="rect">
            <a:avLst/>
          </a:prstGeom>
          <a:noFill/>
        </p:spPr>
        <p:txBody>
          <a:bodyPr wrap="square">
            <a:spAutoFit/>
          </a:bodyPr>
          <a:lstStyle>
            <a:defPPr>
              <a:defRPr lang="pt-PT"/>
            </a:defPPr>
            <a:lvl1pPr algn="ctr">
              <a:defRPr sz="1600" b="1">
                <a:solidFill>
                  <a:schemeClr val="bg1"/>
                </a:solidFill>
              </a:defRPr>
            </a:lvl1pPr>
          </a:lstStyle>
          <a:p>
            <a:r>
              <a:rPr lang="pt-PT" dirty="0"/>
              <a:t>Doença aguda</a:t>
            </a:r>
          </a:p>
        </p:txBody>
      </p:sp>
      <p:sp>
        <p:nvSpPr>
          <p:cNvPr id="9" name="CaixaDeTexto 8">
            <a:extLst>
              <a:ext uri="{FF2B5EF4-FFF2-40B4-BE49-F238E27FC236}">
                <a16:creationId xmlns:a16="http://schemas.microsoft.com/office/drawing/2014/main" id="{DA480457-20D2-CD29-01A3-040F3522778F}"/>
              </a:ext>
            </a:extLst>
          </p:cNvPr>
          <p:cNvSpPr txBox="1"/>
          <p:nvPr/>
        </p:nvSpPr>
        <p:spPr>
          <a:xfrm>
            <a:off x="6252858" y="1627552"/>
            <a:ext cx="2080008" cy="584775"/>
          </a:xfrm>
          <a:prstGeom prst="rect">
            <a:avLst/>
          </a:prstGeom>
          <a:noFill/>
        </p:spPr>
        <p:txBody>
          <a:bodyPr wrap="square">
            <a:spAutoFit/>
          </a:bodyPr>
          <a:lstStyle>
            <a:defPPr>
              <a:defRPr lang="pt-PT"/>
            </a:defPPr>
            <a:lvl1pPr algn="ctr">
              <a:defRPr sz="1600" b="1">
                <a:solidFill>
                  <a:schemeClr val="bg1"/>
                </a:solidFill>
              </a:defRPr>
            </a:lvl1pPr>
          </a:lstStyle>
          <a:p>
            <a:r>
              <a:rPr lang="pt-PT" dirty="0"/>
              <a:t>Complexidade clínica e social</a:t>
            </a:r>
          </a:p>
        </p:txBody>
      </p:sp>
      <p:sp>
        <p:nvSpPr>
          <p:cNvPr id="11" name="CaixaDeTexto 10">
            <a:extLst>
              <a:ext uri="{FF2B5EF4-FFF2-40B4-BE49-F238E27FC236}">
                <a16:creationId xmlns:a16="http://schemas.microsoft.com/office/drawing/2014/main" id="{4AC692EF-42F6-8452-8A7D-F191A6688570}"/>
              </a:ext>
            </a:extLst>
          </p:cNvPr>
          <p:cNvSpPr txBox="1"/>
          <p:nvPr/>
        </p:nvSpPr>
        <p:spPr>
          <a:xfrm>
            <a:off x="393033" y="5230448"/>
            <a:ext cx="11619244" cy="1477328"/>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É necessário promover, no mais curto prazo de tempo, processos e instrumentos de integração tais como: Plano Individual de Cuidados e Processo Clínico Unificado, único para cada pessoa, suportado por um Registo Saúde Eletrónico.</a:t>
            </a:r>
          </a:p>
        </p:txBody>
      </p:sp>
      <p:sp>
        <p:nvSpPr>
          <p:cNvPr id="16" name="CaixaDeTexto 15">
            <a:extLst>
              <a:ext uri="{FF2B5EF4-FFF2-40B4-BE49-F238E27FC236}">
                <a16:creationId xmlns:a16="http://schemas.microsoft.com/office/drawing/2014/main" id="{298C19DB-3BF7-D040-8A89-A67EF7B56B86}"/>
              </a:ext>
            </a:extLst>
          </p:cNvPr>
          <p:cNvSpPr txBox="1"/>
          <p:nvPr/>
        </p:nvSpPr>
        <p:spPr>
          <a:xfrm>
            <a:off x="4537909" y="2527273"/>
            <a:ext cx="5448856" cy="1754326"/>
          </a:xfrm>
          <a:prstGeom prst="rect">
            <a:avLst/>
          </a:prstGeom>
          <a:noFill/>
          <a:ln>
            <a:noFill/>
          </a:ln>
        </p:spPr>
        <p:txBody>
          <a:bodyPr spcFirstLastPara="1" wrap="square" lIns="91425" tIns="91425" rIns="91425" bIns="91425" anchor="t" anchorCtr="0">
            <a:noAutofit/>
          </a:bodyPr>
          <a:lstStyle>
            <a:defPPr>
              <a:defRPr lang="pt-PT"/>
            </a:defPPr>
            <a:lvl1pPr indent="0" algn="ctr">
              <a:buClr>
                <a:srgbClr val="C00000"/>
              </a:buClr>
              <a:buSzPct val="150000"/>
              <a:buFont typeface="Arial" panose="020B0604020202020204" pitchFamily="34" charset="0"/>
              <a:buNone/>
              <a:defRPr kern="0">
                <a:solidFill>
                  <a:schemeClr val="tx1">
                    <a:lumMod val="75000"/>
                    <a:lumOff val="25000"/>
                  </a:schemeClr>
                </a:solidFill>
                <a:latin typeface="Raleway"/>
                <a:ea typeface="Raleway"/>
                <a:cs typeface="Raleway"/>
              </a:defRPr>
            </a:lvl1pPr>
          </a:lstStyle>
          <a:p>
            <a:r>
              <a:rPr lang="pt-PT" dirty="0"/>
              <a:t>Os cuidados adequados</a:t>
            </a:r>
          </a:p>
          <a:p>
            <a:r>
              <a:rPr lang="pt-PT" dirty="0"/>
              <a:t>à morbilidade múltipla são incompatíveis com a atual fragmentação de serviços e</a:t>
            </a:r>
          </a:p>
          <a:p>
            <a:r>
              <a:rPr lang="pt-PT" dirty="0"/>
              <a:t>de cuidados, sem percursos assistenciais que garantam respostas integradas.</a:t>
            </a:r>
          </a:p>
        </p:txBody>
      </p:sp>
      <p:sp>
        <p:nvSpPr>
          <p:cNvPr id="17" name="Seta: Movimento Para a Direita 16">
            <a:extLst>
              <a:ext uri="{FF2B5EF4-FFF2-40B4-BE49-F238E27FC236}">
                <a16:creationId xmlns:a16="http://schemas.microsoft.com/office/drawing/2014/main" id="{22390BD9-1FFD-B784-F254-060D0209E967}"/>
              </a:ext>
            </a:extLst>
          </p:cNvPr>
          <p:cNvSpPr/>
          <p:nvPr/>
        </p:nvSpPr>
        <p:spPr>
          <a:xfrm rot="5400000">
            <a:off x="6891905" y="4357644"/>
            <a:ext cx="861237" cy="709147"/>
          </a:xfrm>
          <a:prstGeom prst="striped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Tree>
    <p:extLst>
      <p:ext uri="{BB962C8B-B14F-4D97-AF65-F5344CB8AC3E}">
        <p14:creationId xmlns:p14="http://schemas.microsoft.com/office/powerpoint/2010/main" val="32875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FED64-66A9-AA8C-CECE-0608BBBA839E}"/>
            </a:ext>
          </a:extLst>
        </p:cNvPr>
        <p:cNvGrpSpPr/>
        <p:nvPr/>
      </p:nvGrpSpPr>
      <p:grpSpPr>
        <a:xfrm>
          <a:off x="0" y="0"/>
          <a:ext cx="0" cy="0"/>
          <a:chOff x="0" y="0"/>
          <a:chExt cx="0" cy="0"/>
        </a:xfrm>
      </p:grpSpPr>
      <p:sp>
        <p:nvSpPr>
          <p:cNvPr id="4" name="Google Shape;514;p41">
            <a:extLst>
              <a:ext uri="{FF2B5EF4-FFF2-40B4-BE49-F238E27FC236}">
                <a16:creationId xmlns:a16="http://schemas.microsoft.com/office/drawing/2014/main" id="{BD40562E-82F3-256B-01A0-46C5E2FF76E6}"/>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 name="Agrupar 12">
            <a:extLst>
              <a:ext uri="{FF2B5EF4-FFF2-40B4-BE49-F238E27FC236}">
                <a16:creationId xmlns:a16="http://schemas.microsoft.com/office/drawing/2014/main" id="{6D8EFAD6-FE43-DF10-84D2-11BC45C2A120}"/>
              </a:ext>
            </a:extLst>
          </p:cNvPr>
          <p:cNvGrpSpPr/>
          <p:nvPr/>
        </p:nvGrpSpPr>
        <p:grpSpPr>
          <a:xfrm>
            <a:off x="9738650" y="93189"/>
            <a:ext cx="2352799" cy="1060437"/>
            <a:chOff x="401934" y="97065"/>
            <a:chExt cx="3415601" cy="1560914"/>
          </a:xfrm>
        </p:grpSpPr>
        <p:pic>
          <p:nvPicPr>
            <p:cNvPr id="14" name="Imagem 13" descr="Uma imagem com círculo&#10;&#10;Descrição gerada automaticamente">
              <a:extLst>
                <a:ext uri="{FF2B5EF4-FFF2-40B4-BE49-F238E27FC236}">
                  <a16:creationId xmlns:a16="http://schemas.microsoft.com/office/drawing/2014/main" id="{D95A1C2D-4DC6-2907-2167-E7150A59B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15" name="Imagem 14" descr="Uma imagem com texto, Tipo de letra, Gráficos, design gráfico&#10;&#10;Descrição gerada automaticamente">
              <a:extLst>
                <a:ext uri="{FF2B5EF4-FFF2-40B4-BE49-F238E27FC236}">
                  <a16:creationId xmlns:a16="http://schemas.microsoft.com/office/drawing/2014/main" id="{641C1E1E-CBB8-4560-D174-CFC2DA255332}"/>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8" name="Google Shape;489;p40">
            <a:extLst>
              <a:ext uri="{FF2B5EF4-FFF2-40B4-BE49-F238E27FC236}">
                <a16:creationId xmlns:a16="http://schemas.microsoft.com/office/drawing/2014/main" id="{EF8C7832-21B2-51BC-3B7A-D353296FE6D6}"/>
              </a:ext>
            </a:extLst>
          </p:cNvPr>
          <p:cNvSpPr/>
          <p:nvPr/>
        </p:nvSpPr>
        <p:spPr>
          <a:xfrm>
            <a:off x="444571" y="1488558"/>
            <a:ext cx="2525666" cy="862765"/>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89;p40">
            <a:extLst>
              <a:ext uri="{FF2B5EF4-FFF2-40B4-BE49-F238E27FC236}">
                <a16:creationId xmlns:a16="http://schemas.microsoft.com/office/drawing/2014/main" id="{F83B521C-D222-4BAE-384B-3BDEA9C38F74}"/>
              </a:ext>
            </a:extLst>
          </p:cNvPr>
          <p:cNvSpPr/>
          <p:nvPr/>
        </p:nvSpPr>
        <p:spPr>
          <a:xfrm>
            <a:off x="3275076"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b="1" i="0" u="none" strike="noStrike" kern="0" cap="none" spc="0" normalizeH="0" baseline="0" noProof="0" dirty="0">
              <a:ln>
                <a:noFill/>
              </a:ln>
              <a:solidFill>
                <a:schemeClr val="bg1"/>
              </a:solidFill>
              <a:effectLst/>
              <a:uLnTx/>
              <a:uFillTx/>
              <a:cs typeface="Arial"/>
              <a:sym typeface="Arial"/>
            </a:endParaRPr>
          </a:p>
        </p:txBody>
      </p:sp>
      <p:sp>
        <p:nvSpPr>
          <p:cNvPr id="20" name="Google Shape;489;p40">
            <a:extLst>
              <a:ext uri="{FF2B5EF4-FFF2-40B4-BE49-F238E27FC236}">
                <a16:creationId xmlns:a16="http://schemas.microsoft.com/office/drawing/2014/main" id="{7ABE5B8B-5D55-7192-887A-003E7E900DC7}"/>
              </a:ext>
            </a:extLst>
          </p:cNvPr>
          <p:cNvSpPr/>
          <p:nvPr/>
        </p:nvSpPr>
        <p:spPr>
          <a:xfrm>
            <a:off x="6059691" y="1454490"/>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89;p40">
            <a:extLst>
              <a:ext uri="{FF2B5EF4-FFF2-40B4-BE49-F238E27FC236}">
                <a16:creationId xmlns:a16="http://schemas.microsoft.com/office/drawing/2014/main" id="{EE9136F3-284A-52C1-656D-B88B31F83FE0}"/>
              </a:ext>
            </a:extLst>
          </p:cNvPr>
          <p:cNvSpPr/>
          <p:nvPr/>
        </p:nvSpPr>
        <p:spPr>
          <a:xfrm>
            <a:off x="8844306" y="1437172"/>
            <a:ext cx="2525666" cy="862764"/>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aixaDeTexto 2">
            <a:extLst>
              <a:ext uri="{FF2B5EF4-FFF2-40B4-BE49-F238E27FC236}">
                <a16:creationId xmlns:a16="http://schemas.microsoft.com/office/drawing/2014/main" id="{EB0EEF13-C83B-0681-455C-9FE872BA4048}"/>
              </a:ext>
            </a:extLst>
          </p:cNvPr>
          <p:cNvSpPr txBox="1"/>
          <p:nvPr/>
        </p:nvSpPr>
        <p:spPr>
          <a:xfrm>
            <a:off x="323852" y="454652"/>
            <a:ext cx="5353467" cy="369332"/>
          </a:xfrm>
          <a:prstGeom prst="rect">
            <a:avLst/>
          </a:prstGeom>
          <a:noFill/>
        </p:spPr>
        <p:txBody>
          <a:bodyPr wrap="square" rtlCol="0">
            <a:spAutoFit/>
          </a:bodyPr>
          <a:lstStyle/>
          <a:p>
            <a:r>
              <a:rPr lang="pt-PT" sz="1800" b="1" cap="small" dirty="0">
                <a:solidFill>
                  <a:schemeClr val="bg1"/>
                </a:solidFill>
                <a:effectLst/>
                <a:latin typeface="Calibri" panose="020F0502020204030204" pitchFamily="34" charset="0"/>
                <a:ea typeface="Tahoma" panose="020B0604030504040204" pitchFamily="34" charset="0"/>
                <a:cs typeface="Tahoma" panose="020B0604030504040204" pitchFamily="34" charset="0"/>
              </a:rPr>
              <a:t>PRINCIPAIS MENSAGENS</a:t>
            </a:r>
            <a:endParaRPr lang="pt-PT" b="1" dirty="0">
              <a:solidFill>
                <a:schemeClr val="bg1"/>
              </a:solidFill>
            </a:endParaRPr>
          </a:p>
        </p:txBody>
      </p:sp>
      <p:sp>
        <p:nvSpPr>
          <p:cNvPr id="5" name="CaixaDeTexto 4">
            <a:extLst>
              <a:ext uri="{FF2B5EF4-FFF2-40B4-BE49-F238E27FC236}">
                <a16:creationId xmlns:a16="http://schemas.microsoft.com/office/drawing/2014/main" id="{EE21D3AF-9E90-694A-019A-E7C1A0EBD6A6}"/>
              </a:ext>
            </a:extLst>
          </p:cNvPr>
          <p:cNvSpPr txBox="1"/>
          <p:nvPr/>
        </p:nvSpPr>
        <p:spPr>
          <a:xfrm>
            <a:off x="687380" y="1680837"/>
            <a:ext cx="2131828" cy="584775"/>
          </a:xfrm>
          <a:prstGeom prst="rect">
            <a:avLst/>
          </a:prstGeom>
          <a:noFill/>
        </p:spPr>
        <p:txBody>
          <a:bodyPr wrap="square">
            <a:spAutoFit/>
          </a:bodyPr>
          <a:lstStyle>
            <a:defPPr>
              <a:defRPr lang="pt-PT"/>
            </a:defPPr>
            <a:lvl1pPr algn="ctr">
              <a:defRPr sz="1600" b="1">
                <a:solidFill>
                  <a:schemeClr val="bg1"/>
                </a:solidFill>
              </a:defRPr>
            </a:lvl1pPr>
          </a:lstStyle>
          <a:p>
            <a:r>
              <a:rPr lang="pt-PT" dirty="0"/>
              <a:t>Governação clínica e de Saúde </a:t>
            </a:r>
          </a:p>
        </p:txBody>
      </p:sp>
      <p:sp>
        <p:nvSpPr>
          <p:cNvPr id="6" name="CaixaDeTexto 5">
            <a:extLst>
              <a:ext uri="{FF2B5EF4-FFF2-40B4-BE49-F238E27FC236}">
                <a16:creationId xmlns:a16="http://schemas.microsoft.com/office/drawing/2014/main" id="{3FFD1600-018C-9664-D937-2F9FE16AACBA}"/>
              </a:ext>
            </a:extLst>
          </p:cNvPr>
          <p:cNvSpPr txBox="1"/>
          <p:nvPr/>
        </p:nvSpPr>
        <p:spPr>
          <a:xfrm>
            <a:off x="3729916" y="1750663"/>
            <a:ext cx="1615987" cy="338554"/>
          </a:xfrm>
          <a:prstGeom prst="rect">
            <a:avLst/>
          </a:prstGeom>
          <a:noFill/>
        </p:spPr>
        <p:txBody>
          <a:bodyPr wrap="square">
            <a:spAutoFit/>
          </a:bodyPr>
          <a:lstStyle>
            <a:defPPr>
              <a:defRPr lang="pt-PT"/>
            </a:defPPr>
            <a:lvl1pPr algn="ctr">
              <a:defRPr sz="1600" b="1">
                <a:solidFill>
                  <a:schemeClr val="bg1"/>
                </a:solidFill>
              </a:defRPr>
            </a:lvl1pPr>
          </a:lstStyle>
          <a:p>
            <a:r>
              <a:rPr lang="pt-PT" dirty="0"/>
              <a:t>Doença aguda</a:t>
            </a:r>
          </a:p>
        </p:txBody>
      </p:sp>
      <p:sp>
        <p:nvSpPr>
          <p:cNvPr id="9" name="CaixaDeTexto 8">
            <a:extLst>
              <a:ext uri="{FF2B5EF4-FFF2-40B4-BE49-F238E27FC236}">
                <a16:creationId xmlns:a16="http://schemas.microsoft.com/office/drawing/2014/main" id="{E1764470-1D40-F722-C9CB-0E6CD14578ED}"/>
              </a:ext>
            </a:extLst>
          </p:cNvPr>
          <p:cNvSpPr txBox="1"/>
          <p:nvPr/>
        </p:nvSpPr>
        <p:spPr>
          <a:xfrm>
            <a:off x="6252858" y="1627552"/>
            <a:ext cx="2080008" cy="584775"/>
          </a:xfrm>
          <a:prstGeom prst="rect">
            <a:avLst/>
          </a:prstGeom>
          <a:noFill/>
        </p:spPr>
        <p:txBody>
          <a:bodyPr wrap="square">
            <a:spAutoFit/>
          </a:bodyPr>
          <a:lstStyle>
            <a:defPPr>
              <a:defRPr lang="pt-PT"/>
            </a:defPPr>
            <a:lvl1pPr algn="ctr">
              <a:defRPr sz="1600" b="1">
                <a:solidFill>
                  <a:schemeClr val="bg1"/>
                </a:solidFill>
              </a:defRPr>
            </a:lvl1pPr>
          </a:lstStyle>
          <a:p>
            <a:r>
              <a:rPr lang="pt-PT" dirty="0"/>
              <a:t>Complexidade clínica e social</a:t>
            </a:r>
          </a:p>
        </p:txBody>
      </p:sp>
      <p:sp>
        <p:nvSpPr>
          <p:cNvPr id="2" name="CaixaDeTexto 1">
            <a:extLst>
              <a:ext uri="{FF2B5EF4-FFF2-40B4-BE49-F238E27FC236}">
                <a16:creationId xmlns:a16="http://schemas.microsoft.com/office/drawing/2014/main" id="{C55FAC3A-820A-15D9-FA90-E4C95F00D5D9}"/>
              </a:ext>
            </a:extLst>
          </p:cNvPr>
          <p:cNvSpPr txBox="1"/>
          <p:nvPr/>
        </p:nvSpPr>
        <p:spPr>
          <a:xfrm>
            <a:off x="8936506" y="1596773"/>
            <a:ext cx="2341266" cy="646331"/>
          </a:xfrm>
          <a:prstGeom prst="rect">
            <a:avLst/>
          </a:prstGeom>
          <a:noFill/>
        </p:spPr>
        <p:txBody>
          <a:bodyPr wrap="square">
            <a:spAutoFit/>
          </a:bodyPr>
          <a:lstStyle>
            <a:defPPr>
              <a:defRPr lang="pt-PT"/>
            </a:defPPr>
            <a:lvl1pPr algn="ctr">
              <a:defRPr sz="1600" b="1">
                <a:solidFill>
                  <a:schemeClr val="bg1"/>
                </a:solidFill>
              </a:defRPr>
            </a:lvl1pPr>
          </a:lstStyle>
          <a:p>
            <a:r>
              <a:rPr lang="pt-PT" dirty="0"/>
              <a:t>Inovação tecnológica e transição digital</a:t>
            </a:r>
          </a:p>
        </p:txBody>
      </p:sp>
      <p:sp>
        <p:nvSpPr>
          <p:cNvPr id="11" name="CaixaDeTexto 10">
            <a:extLst>
              <a:ext uri="{FF2B5EF4-FFF2-40B4-BE49-F238E27FC236}">
                <a16:creationId xmlns:a16="http://schemas.microsoft.com/office/drawing/2014/main" id="{7C405651-7621-4540-15CC-A4FFB0907ADC}"/>
              </a:ext>
            </a:extLst>
          </p:cNvPr>
          <p:cNvSpPr txBox="1"/>
          <p:nvPr/>
        </p:nvSpPr>
        <p:spPr>
          <a:xfrm>
            <a:off x="7626698" y="2634160"/>
            <a:ext cx="4685315" cy="1200329"/>
          </a:xfrm>
          <a:prstGeom prst="rect">
            <a:avLst/>
          </a:prstGeom>
          <a:noFill/>
          <a:ln>
            <a:noFill/>
          </a:ln>
        </p:spPr>
        <p:txBody>
          <a:bodyPr spcFirstLastPara="1" wrap="square" lIns="91425" tIns="91425" rIns="91425" bIns="91425" anchor="t" anchorCtr="0">
            <a:noAutofit/>
          </a:bodyPr>
          <a:lstStyle>
            <a:defPPr>
              <a:defRPr lang="pt-PT"/>
            </a:defPPr>
            <a:lvl1pPr indent="0" algn="ctr">
              <a:buClr>
                <a:srgbClr val="C00000"/>
              </a:buClr>
              <a:buSzPct val="150000"/>
              <a:buFont typeface="Arial" panose="020B0604020202020204" pitchFamily="34" charset="0"/>
              <a:buNone/>
              <a:defRPr kern="0">
                <a:solidFill>
                  <a:schemeClr val="tx1">
                    <a:lumMod val="75000"/>
                    <a:lumOff val="25000"/>
                  </a:schemeClr>
                </a:solidFill>
                <a:latin typeface="Raleway"/>
                <a:ea typeface="Raleway"/>
                <a:cs typeface="Raleway"/>
              </a:defRPr>
            </a:lvl1pPr>
          </a:lstStyle>
          <a:p>
            <a:r>
              <a:rPr lang="pt-PT" dirty="0"/>
              <a:t>É indispensável acertar o passo com a revolução tecnológica internacional e delinear, executar, monitorizar e avaliar um plano para a transição digital e a inovação tecnológica no SNS. </a:t>
            </a:r>
          </a:p>
        </p:txBody>
      </p:sp>
      <p:sp>
        <p:nvSpPr>
          <p:cNvPr id="12" name="Seta: Movimento Para a Direita 11">
            <a:extLst>
              <a:ext uri="{FF2B5EF4-FFF2-40B4-BE49-F238E27FC236}">
                <a16:creationId xmlns:a16="http://schemas.microsoft.com/office/drawing/2014/main" id="{A84CE682-C50D-4CB9-BB21-EC9582CEF274}"/>
              </a:ext>
            </a:extLst>
          </p:cNvPr>
          <p:cNvSpPr/>
          <p:nvPr/>
        </p:nvSpPr>
        <p:spPr>
          <a:xfrm rot="5400000">
            <a:off x="9538736" y="4323387"/>
            <a:ext cx="861237" cy="709147"/>
          </a:xfrm>
          <a:prstGeom prst="stripedRightArrow">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7" name="CaixaDeTexto 16">
            <a:extLst>
              <a:ext uri="{FF2B5EF4-FFF2-40B4-BE49-F238E27FC236}">
                <a16:creationId xmlns:a16="http://schemas.microsoft.com/office/drawing/2014/main" id="{BB3031F9-1B38-CDD7-AA74-21614135ED5B}"/>
              </a:ext>
            </a:extLst>
          </p:cNvPr>
          <p:cNvSpPr txBox="1"/>
          <p:nvPr/>
        </p:nvSpPr>
        <p:spPr>
          <a:xfrm>
            <a:off x="15356" y="5445818"/>
            <a:ext cx="12161287" cy="1089794"/>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Eventualmente, fará sentido recorrer a uma parceria público-privada para este fim, dada a escassez de know-how e de meios nos serviços do Ministério da Saúde.</a:t>
            </a:r>
          </a:p>
        </p:txBody>
      </p:sp>
    </p:spTree>
    <p:extLst>
      <p:ext uri="{BB962C8B-B14F-4D97-AF65-F5344CB8AC3E}">
        <p14:creationId xmlns:p14="http://schemas.microsoft.com/office/powerpoint/2010/main" val="37550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14;p41">
            <a:extLst>
              <a:ext uri="{FF2B5EF4-FFF2-40B4-BE49-F238E27FC236}">
                <a16:creationId xmlns:a16="http://schemas.microsoft.com/office/drawing/2014/main" id="{57E7B915-6F9C-2124-69DB-221F5CCC2E02}"/>
              </a:ext>
            </a:extLst>
          </p:cNvPr>
          <p:cNvSpPr/>
          <p:nvPr/>
        </p:nvSpPr>
        <p:spPr>
          <a:xfrm rot="-5400000" flipH="1">
            <a:off x="4873983" y="-4704674"/>
            <a:ext cx="767857" cy="10585713"/>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CaixaDeTexto 4">
            <a:extLst>
              <a:ext uri="{FF2B5EF4-FFF2-40B4-BE49-F238E27FC236}">
                <a16:creationId xmlns:a16="http://schemas.microsoft.com/office/drawing/2014/main" id="{EDF896ED-1DEA-1EC1-82CC-70CA0D03D668}"/>
              </a:ext>
            </a:extLst>
          </p:cNvPr>
          <p:cNvSpPr txBox="1"/>
          <p:nvPr/>
        </p:nvSpPr>
        <p:spPr>
          <a:xfrm>
            <a:off x="200965" y="403516"/>
            <a:ext cx="10349803" cy="369332"/>
          </a:xfrm>
          <a:prstGeom prst="rect">
            <a:avLst/>
          </a:prstGeom>
          <a:noFill/>
        </p:spPr>
        <p:txBody>
          <a:bodyPr wrap="square" rtlCol="0">
            <a:spAutoFit/>
          </a:bodyPr>
          <a:lstStyle/>
          <a:p>
            <a:r>
              <a:rPr lang="pt-PT" b="1" dirty="0">
                <a:solidFill>
                  <a:schemeClr val="bg1"/>
                </a:solidFill>
              </a:rPr>
              <a:t>O DESENVOLVIMENTO DO SNS e PLANEAMENTO ESTRATÉGICO</a:t>
            </a:r>
          </a:p>
        </p:txBody>
      </p:sp>
      <p:sp>
        <p:nvSpPr>
          <p:cNvPr id="7" name="CaixaDeTexto 6">
            <a:extLst>
              <a:ext uri="{FF2B5EF4-FFF2-40B4-BE49-F238E27FC236}">
                <a16:creationId xmlns:a16="http://schemas.microsoft.com/office/drawing/2014/main" id="{CBA5B3FE-7DFC-05E0-82EF-33AD5781554D}"/>
              </a:ext>
            </a:extLst>
          </p:cNvPr>
          <p:cNvSpPr txBox="1"/>
          <p:nvPr/>
        </p:nvSpPr>
        <p:spPr>
          <a:xfrm>
            <a:off x="308986" y="3984090"/>
            <a:ext cx="11543881" cy="1477328"/>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Seria expectável que, após criado o PETS, se iniciasse a preparação de uma Estratégia de Transformação, tirando partido dos diversos recursos técnicos disponíveis no Ministério da Saúde (DGS, ACSS, INSA) e no Estado (PLANAPP).</a:t>
            </a:r>
          </a:p>
        </p:txBody>
      </p:sp>
      <p:sp>
        <p:nvSpPr>
          <p:cNvPr id="8" name="Google Shape;523;p41">
            <a:extLst>
              <a:ext uri="{FF2B5EF4-FFF2-40B4-BE49-F238E27FC236}">
                <a16:creationId xmlns:a16="http://schemas.microsoft.com/office/drawing/2014/main" id="{77BC73CC-2CAA-0F1F-87EA-2CEF40E05F07}"/>
              </a:ext>
            </a:extLst>
          </p:cNvPr>
          <p:cNvSpPr/>
          <p:nvPr/>
        </p:nvSpPr>
        <p:spPr>
          <a:xfrm flipH="1">
            <a:off x="-34945" y="1171373"/>
            <a:ext cx="3681335" cy="589209"/>
          </a:xfrm>
          <a:prstGeom prst="roundRect">
            <a:avLst>
              <a:gd name="adj" fmla="val 50000"/>
            </a:avLst>
          </a:prstGeom>
          <a:solidFill>
            <a:srgbClr val="3553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pt-PT" sz="2000" b="1" kern="0" dirty="0">
                <a:solidFill>
                  <a:srgbClr val="FFFFFF"/>
                </a:solidFill>
                <a:ea typeface="Montserrat"/>
                <a:cs typeface="Montserrat"/>
                <a:sym typeface="Montserrat"/>
              </a:rPr>
              <a:t>Plano de Emergência e Transformação</a:t>
            </a:r>
            <a:endParaRPr kumimoji="0" lang="pt-PT" sz="2000" b="1" i="0" u="none" strike="noStrike" kern="0" cap="none" spc="0" normalizeH="0" baseline="0" noProof="0" dirty="0">
              <a:ln>
                <a:noFill/>
              </a:ln>
              <a:solidFill>
                <a:srgbClr val="FFFFFF"/>
              </a:solidFill>
              <a:effectLst/>
              <a:uLnTx/>
              <a:uFillTx/>
              <a:ea typeface="Montserrat"/>
              <a:cs typeface="Montserrat"/>
              <a:sym typeface="Montserrat"/>
            </a:endParaRPr>
          </a:p>
        </p:txBody>
      </p:sp>
      <p:sp>
        <p:nvSpPr>
          <p:cNvPr id="10" name="CaixaDeTexto 9">
            <a:extLst>
              <a:ext uri="{FF2B5EF4-FFF2-40B4-BE49-F238E27FC236}">
                <a16:creationId xmlns:a16="http://schemas.microsoft.com/office/drawing/2014/main" id="{AAF8B74F-2FF6-9E3F-485A-4CA5D80B9A60}"/>
              </a:ext>
            </a:extLst>
          </p:cNvPr>
          <p:cNvSpPr txBox="1"/>
          <p:nvPr/>
        </p:nvSpPr>
        <p:spPr>
          <a:xfrm>
            <a:off x="308986" y="1959844"/>
            <a:ext cx="11543881"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Num período tão curto não é possível delinear com a adequada fundamentação e a adesão dos principais atores da saúde, um plano estratégico para o desenvolvimento do SNS e do sistema de saúde</a:t>
            </a:r>
          </a:p>
        </p:txBody>
      </p:sp>
      <p:sp>
        <p:nvSpPr>
          <p:cNvPr id="12" name="CaixaDeTexto 11">
            <a:extLst>
              <a:ext uri="{FF2B5EF4-FFF2-40B4-BE49-F238E27FC236}">
                <a16:creationId xmlns:a16="http://schemas.microsoft.com/office/drawing/2014/main" id="{6707183F-E036-7C25-8CC5-2EA8E76A9AF8}"/>
              </a:ext>
            </a:extLst>
          </p:cNvPr>
          <p:cNvSpPr txBox="1"/>
          <p:nvPr/>
        </p:nvSpPr>
        <p:spPr>
          <a:xfrm>
            <a:off x="308986" y="5224962"/>
            <a:ext cx="11867941"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Também seria de esperar que a referida Estratégia estabelecesse uma articulação sólida entre o Plano de Emergência e os outros dois pilares do programa de Governo – o Plano Plurianual de Desenvolvimento do SNS (agora Quadro Global de Referência do SNS) e o Plano Nacional de Saúde</a:t>
            </a:r>
          </a:p>
        </p:txBody>
      </p:sp>
      <p:sp>
        <p:nvSpPr>
          <p:cNvPr id="13" name="CaixaDeTexto 12">
            <a:extLst>
              <a:ext uri="{FF2B5EF4-FFF2-40B4-BE49-F238E27FC236}">
                <a16:creationId xmlns:a16="http://schemas.microsoft.com/office/drawing/2014/main" id="{362F1ABB-FFE9-1197-78B4-E2D88A3F3D24}"/>
              </a:ext>
            </a:extLst>
          </p:cNvPr>
          <p:cNvSpPr txBox="1"/>
          <p:nvPr/>
        </p:nvSpPr>
        <p:spPr>
          <a:xfrm>
            <a:off x="308986" y="3047163"/>
            <a:ext cx="8701873" cy="36933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monitorização externa terminou em Março de 2025.</a:t>
            </a:r>
          </a:p>
        </p:txBody>
      </p:sp>
    </p:spTree>
    <p:extLst>
      <p:ext uri="{BB962C8B-B14F-4D97-AF65-F5344CB8AC3E}">
        <p14:creationId xmlns:p14="http://schemas.microsoft.com/office/powerpoint/2010/main" val="128716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710918F1-C77D-171F-1490-349ADA30C2EE}"/>
              </a:ext>
            </a:extLst>
          </p:cNvPr>
          <p:cNvSpPr/>
          <p:nvPr/>
        </p:nvSpPr>
        <p:spPr>
          <a:xfrm>
            <a:off x="1690247" y="2216176"/>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CaixaDeTexto 4">
            <a:extLst>
              <a:ext uri="{FF2B5EF4-FFF2-40B4-BE49-F238E27FC236}">
                <a16:creationId xmlns:a16="http://schemas.microsoft.com/office/drawing/2014/main" id="{9748F08F-347B-7120-E4FE-D59A8649A7F7}"/>
              </a:ext>
            </a:extLst>
          </p:cNvPr>
          <p:cNvSpPr txBox="1"/>
          <p:nvPr/>
        </p:nvSpPr>
        <p:spPr>
          <a:xfrm>
            <a:off x="1941456" y="2299969"/>
            <a:ext cx="2049864" cy="646331"/>
          </a:xfrm>
          <a:prstGeom prst="rect">
            <a:avLst/>
          </a:prstGeom>
          <a:noFill/>
        </p:spPr>
        <p:txBody>
          <a:bodyPr wrap="square" rtlCol="0">
            <a:spAutoFit/>
          </a:bodyPr>
          <a:lstStyle/>
          <a:p>
            <a:pPr algn="ctr"/>
            <a:r>
              <a:rPr lang="pt-PT" dirty="0">
                <a:solidFill>
                  <a:srgbClr val="C00000"/>
                </a:solidFill>
              </a:rPr>
              <a:t>Plano Nacional de Saúde</a:t>
            </a:r>
          </a:p>
        </p:txBody>
      </p:sp>
      <p:sp>
        <p:nvSpPr>
          <p:cNvPr id="6" name="Retângulo: Cantos Arredondados 5">
            <a:extLst>
              <a:ext uri="{FF2B5EF4-FFF2-40B4-BE49-F238E27FC236}">
                <a16:creationId xmlns:a16="http://schemas.microsoft.com/office/drawing/2014/main" id="{B0257C62-3007-ADE1-7C18-CD01AC353D7F}"/>
              </a:ext>
            </a:extLst>
          </p:cNvPr>
          <p:cNvSpPr/>
          <p:nvPr/>
        </p:nvSpPr>
        <p:spPr>
          <a:xfrm>
            <a:off x="4554615" y="2216176"/>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aixaDeTexto 6">
            <a:extLst>
              <a:ext uri="{FF2B5EF4-FFF2-40B4-BE49-F238E27FC236}">
                <a16:creationId xmlns:a16="http://schemas.microsoft.com/office/drawing/2014/main" id="{6E32EF0E-B325-FD5E-C1D0-9D097FCFB616}"/>
              </a:ext>
            </a:extLst>
          </p:cNvPr>
          <p:cNvSpPr txBox="1"/>
          <p:nvPr/>
        </p:nvSpPr>
        <p:spPr>
          <a:xfrm>
            <a:off x="4805823" y="2288869"/>
            <a:ext cx="2049864" cy="646331"/>
          </a:xfrm>
          <a:prstGeom prst="rect">
            <a:avLst/>
          </a:prstGeom>
          <a:noFill/>
        </p:spPr>
        <p:txBody>
          <a:bodyPr wrap="square" rtlCol="0">
            <a:spAutoFit/>
          </a:bodyPr>
          <a:lstStyle/>
          <a:p>
            <a:pPr algn="ctr"/>
            <a:r>
              <a:rPr lang="pt-PT" dirty="0">
                <a:solidFill>
                  <a:srgbClr val="C00000"/>
                </a:solidFill>
              </a:rPr>
              <a:t>Cuidados Continuados</a:t>
            </a:r>
          </a:p>
        </p:txBody>
      </p:sp>
      <p:sp>
        <p:nvSpPr>
          <p:cNvPr id="8" name="Retângulo: Cantos Arredondados 7">
            <a:extLst>
              <a:ext uri="{FF2B5EF4-FFF2-40B4-BE49-F238E27FC236}">
                <a16:creationId xmlns:a16="http://schemas.microsoft.com/office/drawing/2014/main" id="{2F1184A2-9BC9-8EAD-4BDB-F36C2D398844}"/>
              </a:ext>
            </a:extLst>
          </p:cNvPr>
          <p:cNvSpPr/>
          <p:nvPr/>
        </p:nvSpPr>
        <p:spPr>
          <a:xfrm>
            <a:off x="7452475" y="2216176"/>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a:extLst>
              <a:ext uri="{FF2B5EF4-FFF2-40B4-BE49-F238E27FC236}">
                <a16:creationId xmlns:a16="http://schemas.microsoft.com/office/drawing/2014/main" id="{92420DE4-ECAF-658B-2B19-8EDE39D87FE4}"/>
              </a:ext>
            </a:extLst>
          </p:cNvPr>
          <p:cNvSpPr txBox="1"/>
          <p:nvPr/>
        </p:nvSpPr>
        <p:spPr>
          <a:xfrm>
            <a:off x="7621376" y="2427368"/>
            <a:ext cx="2207290" cy="369332"/>
          </a:xfrm>
          <a:prstGeom prst="rect">
            <a:avLst/>
          </a:prstGeom>
          <a:noFill/>
        </p:spPr>
        <p:txBody>
          <a:bodyPr wrap="square" rtlCol="0">
            <a:spAutoFit/>
          </a:bodyPr>
          <a:lstStyle/>
          <a:p>
            <a:pPr algn="ctr"/>
            <a:r>
              <a:rPr lang="pt-PT" dirty="0">
                <a:solidFill>
                  <a:srgbClr val="C00000"/>
                </a:solidFill>
              </a:rPr>
              <a:t>Saúde Pública</a:t>
            </a:r>
          </a:p>
        </p:txBody>
      </p:sp>
      <p:sp>
        <p:nvSpPr>
          <p:cNvPr id="10" name="CaixaDeTexto 9">
            <a:extLst>
              <a:ext uri="{FF2B5EF4-FFF2-40B4-BE49-F238E27FC236}">
                <a16:creationId xmlns:a16="http://schemas.microsoft.com/office/drawing/2014/main" id="{54B84E76-DD3D-2541-7B96-11053CF20F1D}"/>
              </a:ext>
            </a:extLst>
          </p:cNvPr>
          <p:cNvSpPr txBox="1"/>
          <p:nvPr/>
        </p:nvSpPr>
        <p:spPr>
          <a:xfrm>
            <a:off x="586601" y="3989354"/>
            <a:ext cx="2207290" cy="369332"/>
          </a:xfrm>
          <a:prstGeom prst="rect">
            <a:avLst/>
          </a:prstGeom>
          <a:noFill/>
        </p:spPr>
        <p:txBody>
          <a:bodyPr wrap="square" rtlCol="0">
            <a:spAutoFit/>
          </a:bodyPr>
          <a:lstStyle/>
          <a:p>
            <a:pPr algn="ctr"/>
            <a:r>
              <a:rPr lang="pt-PT" dirty="0">
                <a:solidFill>
                  <a:srgbClr val="C00000"/>
                </a:solidFill>
              </a:rPr>
              <a:t>Saúde Mental</a:t>
            </a:r>
          </a:p>
        </p:txBody>
      </p:sp>
      <p:sp>
        <p:nvSpPr>
          <p:cNvPr id="11" name="CaixaDeTexto 10">
            <a:extLst>
              <a:ext uri="{FF2B5EF4-FFF2-40B4-BE49-F238E27FC236}">
                <a16:creationId xmlns:a16="http://schemas.microsoft.com/office/drawing/2014/main" id="{C3D0857E-A799-5485-7C9D-892565F40835}"/>
              </a:ext>
            </a:extLst>
          </p:cNvPr>
          <p:cNvSpPr txBox="1"/>
          <p:nvPr/>
        </p:nvSpPr>
        <p:spPr>
          <a:xfrm>
            <a:off x="3460431" y="3933018"/>
            <a:ext cx="2516605" cy="369332"/>
          </a:xfrm>
          <a:prstGeom prst="rect">
            <a:avLst/>
          </a:prstGeom>
          <a:noFill/>
        </p:spPr>
        <p:txBody>
          <a:bodyPr wrap="square" rtlCol="0">
            <a:spAutoFit/>
          </a:bodyPr>
          <a:lstStyle/>
          <a:p>
            <a:pPr algn="ctr"/>
            <a:r>
              <a:rPr lang="pt-PT" dirty="0">
                <a:solidFill>
                  <a:srgbClr val="C00000"/>
                </a:solidFill>
              </a:rPr>
              <a:t>Reabilitação</a:t>
            </a:r>
          </a:p>
        </p:txBody>
      </p:sp>
      <p:sp>
        <p:nvSpPr>
          <p:cNvPr id="12" name="Retângulo: Cantos Arredondados 11">
            <a:extLst>
              <a:ext uri="{FF2B5EF4-FFF2-40B4-BE49-F238E27FC236}">
                <a16:creationId xmlns:a16="http://schemas.microsoft.com/office/drawing/2014/main" id="{AD7A1170-1195-466C-D61A-FA9DA3C2B217}"/>
              </a:ext>
            </a:extLst>
          </p:cNvPr>
          <p:cNvSpPr/>
          <p:nvPr/>
        </p:nvSpPr>
        <p:spPr>
          <a:xfrm>
            <a:off x="3460431" y="3767063"/>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F4B259D2-877B-96CF-C33D-4B6739A8B453}"/>
              </a:ext>
            </a:extLst>
          </p:cNvPr>
          <p:cNvSpPr txBox="1"/>
          <p:nvPr/>
        </p:nvSpPr>
        <p:spPr>
          <a:xfrm>
            <a:off x="6517731" y="3850855"/>
            <a:ext cx="2207290" cy="646331"/>
          </a:xfrm>
          <a:prstGeom prst="rect">
            <a:avLst/>
          </a:prstGeom>
          <a:noFill/>
        </p:spPr>
        <p:txBody>
          <a:bodyPr wrap="square" rtlCol="0">
            <a:spAutoFit/>
          </a:bodyPr>
          <a:lstStyle/>
          <a:p>
            <a:pPr algn="ctr"/>
            <a:r>
              <a:rPr lang="pt-PT" dirty="0">
                <a:solidFill>
                  <a:srgbClr val="C00000"/>
                </a:solidFill>
              </a:rPr>
              <a:t>Papel das Autarquias</a:t>
            </a:r>
          </a:p>
        </p:txBody>
      </p:sp>
      <p:sp>
        <p:nvSpPr>
          <p:cNvPr id="14" name="Retângulo: Cantos Arredondados 13">
            <a:extLst>
              <a:ext uri="{FF2B5EF4-FFF2-40B4-BE49-F238E27FC236}">
                <a16:creationId xmlns:a16="http://schemas.microsoft.com/office/drawing/2014/main" id="{0FA5D6EA-CEF5-2D7E-6FC3-C9925967CD0A}"/>
              </a:ext>
            </a:extLst>
          </p:cNvPr>
          <p:cNvSpPr/>
          <p:nvPr/>
        </p:nvSpPr>
        <p:spPr>
          <a:xfrm>
            <a:off x="6345236" y="3767063"/>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CaixaDeTexto 14">
            <a:extLst>
              <a:ext uri="{FF2B5EF4-FFF2-40B4-BE49-F238E27FC236}">
                <a16:creationId xmlns:a16="http://schemas.microsoft.com/office/drawing/2014/main" id="{374A42D2-EBD1-0B84-113D-D0B4EDC6826B}"/>
              </a:ext>
            </a:extLst>
          </p:cNvPr>
          <p:cNvSpPr txBox="1"/>
          <p:nvPr/>
        </p:nvSpPr>
        <p:spPr>
          <a:xfrm>
            <a:off x="9312847" y="3850855"/>
            <a:ext cx="2207290" cy="646331"/>
          </a:xfrm>
          <a:prstGeom prst="rect">
            <a:avLst/>
          </a:prstGeom>
          <a:noFill/>
        </p:spPr>
        <p:txBody>
          <a:bodyPr wrap="square" rtlCol="0">
            <a:spAutoFit/>
          </a:bodyPr>
          <a:lstStyle/>
          <a:p>
            <a:pPr algn="ctr"/>
            <a:r>
              <a:rPr lang="pt-PT" dirty="0">
                <a:solidFill>
                  <a:srgbClr val="C00000"/>
                </a:solidFill>
              </a:rPr>
              <a:t>Tecnologias da Saúde</a:t>
            </a:r>
          </a:p>
        </p:txBody>
      </p:sp>
      <p:sp>
        <p:nvSpPr>
          <p:cNvPr id="16" name="Retângulo: Cantos Arredondados 15">
            <a:extLst>
              <a:ext uri="{FF2B5EF4-FFF2-40B4-BE49-F238E27FC236}">
                <a16:creationId xmlns:a16="http://schemas.microsoft.com/office/drawing/2014/main" id="{AFE099E6-0656-EFEB-C2F1-B944EC55C23A}"/>
              </a:ext>
            </a:extLst>
          </p:cNvPr>
          <p:cNvSpPr/>
          <p:nvPr/>
        </p:nvSpPr>
        <p:spPr>
          <a:xfrm>
            <a:off x="9140352" y="3767063"/>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tângulo: Cantos Arredondados 16">
            <a:extLst>
              <a:ext uri="{FF2B5EF4-FFF2-40B4-BE49-F238E27FC236}">
                <a16:creationId xmlns:a16="http://schemas.microsoft.com/office/drawing/2014/main" id="{5277D87C-5AD0-8479-FDB2-73640C0F9E67}"/>
              </a:ext>
            </a:extLst>
          </p:cNvPr>
          <p:cNvSpPr/>
          <p:nvPr/>
        </p:nvSpPr>
        <p:spPr>
          <a:xfrm>
            <a:off x="414106" y="3767063"/>
            <a:ext cx="2552281" cy="8139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Google Shape;514;p41">
            <a:extLst>
              <a:ext uri="{FF2B5EF4-FFF2-40B4-BE49-F238E27FC236}">
                <a16:creationId xmlns:a16="http://schemas.microsoft.com/office/drawing/2014/main" id="{3DB41241-ABF7-FCB6-2112-9AC047320139}"/>
              </a:ext>
            </a:extLst>
          </p:cNvPr>
          <p:cNvSpPr/>
          <p:nvPr/>
        </p:nvSpPr>
        <p:spPr>
          <a:xfrm rot="-5400000" flipH="1">
            <a:off x="2586309" y="-2486444"/>
            <a:ext cx="767857" cy="6251525"/>
          </a:xfrm>
          <a:prstGeom prst="roundRect">
            <a:avLst>
              <a:gd name="adj" fmla="val 50000"/>
            </a:avLst>
          </a:prstGeom>
          <a:solidFill>
            <a:srgbClr val="E14D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CaixaDeTexto 18">
            <a:extLst>
              <a:ext uri="{FF2B5EF4-FFF2-40B4-BE49-F238E27FC236}">
                <a16:creationId xmlns:a16="http://schemas.microsoft.com/office/drawing/2014/main" id="{21CA4379-96A1-DAC9-8E83-1DF46F9C3C3B}"/>
              </a:ext>
            </a:extLst>
          </p:cNvPr>
          <p:cNvSpPr txBox="1"/>
          <p:nvPr/>
        </p:nvSpPr>
        <p:spPr>
          <a:xfrm>
            <a:off x="323852" y="454652"/>
            <a:ext cx="5353467" cy="369332"/>
          </a:xfrm>
          <a:prstGeom prst="rect">
            <a:avLst/>
          </a:prstGeom>
          <a:noFill/>
        </p:spPr>
        <p:txBody>
          <a:bodyPr wrap="square" rtlCol="0">
            <a:spAutoFit/>
          </a:bodyPr>
          <a:lstStyle/>
          <a:p>
            <a:r>
              <a:rPr lang="pt-PT" sz="1800" b="1" cap="small" dirty="0">
                <a:solidFill>
                  <a:schemeClr val="bg1"/>
                </a:solidFill>
                <a:effectLst/>
                <a:latin typeface="Calibri" panose="020F0502020204030204" pitchFamily="34" charset="0"/>
                <a:ea typeface="Tahoma" panose="020B0604030504040204" pitchFamily="34" charset="0"/>
                <a:cs typeface="Tahoma" panose="020B0604030504040204" pitchFamily="34" charset="0"/>
              </a:rPr>
              <a:t>O QUE FICOU PELO CAMINHO</a:t>
            </a:r>
            <a:endParaRPr lang="pt-PT" b="1" dirty="0">
              <a:solidFill>
                <a:schemeClr val="bg1"/>
              </a:solidFill>
            </a:endParaRPr>
          </a:p>
        </p:txBody>
      </p:sp>
    </p:spTree>
    <p:extLst>
      <p:ext uri="{BB962C8B-B14F-4D97-AF65-F5344CB8AC3E}">
        <p14:creationId xmlns:p14="http://schemas.microsoft.com/office/powerpoint/2010/main" val="346544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p:bldP spid="11" grpId="0"/>
      <p:bldP spid="12" grpId="0" animBg="1"/>
      <p:bldP spid="13" grpId="0"/>
      <p:bldP spid="14" grpId="0" animBg="1"/>
      <p:bldP spid="15" grpId="0"/>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30B78-C7B9-CCC7-9C07-A76D4AFB4596}"/>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9E9D9BA1-2B7B-217E-639F-BEAFD644FB00}"/>
              </a:ext>
            </a:extLst>
          </p:cNvPr>
          <p:cNvSpPr txBox="1"/>
          <p:nvPr/>
        </p:nvSpPr>
        <p:spPr>
          <a:xfrm>
            <a:off x="7161697" y="153236"/>
            <a:ext cx="4829339" cy="6551525"/>
          </a:xfrm>
          <a:prstGeom prst="rect">
            <a:avLst/>
          </a:prstGeom>
          <a:solidFill>
            <a:schemeClr val="bg1"/>
          </a:solidFill>
          <a:ln w="190500">
            <a:solidFill>
              <a:srgbClr val="C00000"/>
            </a:solidFill>
          </a:ln>
        </p:spPr>
        <p:txBody>
          <a:bodyPr wrap="square" rtlCol="0">
            <a:spAutoFit/>
          </a:bodyPr>
          <a:lstStyle/>
          <a:p>
            <a:endParaRPr lang="pt-PT" dirty="0"/>
          </a:p>
        </p:txBody>
      </p:sp>
      <p:grpSp>
        <p:nvGrpSpPr>
          <p:cNvPr id="8" name="Agrupar 7">
            <a:extLst>
              <a:ext uri="{FF2B5EF4-FFF2-40B4-BE49-F238E27FC236}">
                <a16:creationId xmlns:a16="http://schemas.microsoft.com/office/drawing/2014/main" id="{3F84E49B-DDCB-7E2E-2CC5-731C4B6B2DAF}"/>
              </a:ext>
            </a:extLst>
          </p:cNvPr>
          <p:cNvGrpSpPr/>
          <p:nvPr/>
        </p:nvGrpSpPr>
        <p:grpSpPr>
          <a:xfrm>
            <a:off x="130628" y="217645"/>
            <a:ext cx="2352799" cy="1060437"/>
            <a:chOff x="401934" y="97065"/>
            <a:chExt cx="3415601" cy="1560914"/>
          </a:xfrm>
        </p:grpSpPr>
        <p:pic>
          <p:nvPicPr>
            <p:cNvPr id="5" name="Imagem 4" descr="Uma imagem com círculo&#10;&#10;Descrição gerada automaticamente">
              <a:extLst>
                <a:ext uri="{FF2B5EF4-FFF2-40B4-BE49-F238E27FC236}">
                  <a16:creationId xmlns:a16="http://schemas.microsoft.com/office/drawing/2014/main" id="{96E273D7-DA15-FEA2-EFD9-5DFE9D79F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7" name="Imagem 6" descr="Uma imagem com texto, Tipo de letra, Gráficos, design gráfico&#10;&#10;Descrição gerada automaticamente">
              <a:extLst>
                <a:ext uri="{FF2B5EF4-FFF2-40B4-BE49-F238E27FC236}">
                  <a16:creationId xmlns:a16="http://schemas.microsoft.com/office/drawing/2014/main" id="{3E2EA02C-9B05-FF1F-F3C9-FC14D78259B1}"/>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4" name="CaixaDeTexto 3">
            <a:extLst>
              <a:ext uri="{FF2B5EF4-FFF2-40B4-BE49-F238E27FC236}">
                <a16:creationId xmlns:a16="http://schemas.microsoft.com/office/drawing/2014/main" id="{85C14345-A42F-8A26-8CBE-A327461E2DDD}"/>
              </a:ext>
            </a:extLst>
          </p:cNvPr>
          <p:cNvSpPr txBox="1"/>
          <p:nvPr/>
        </p:nvSpPr>
        <p:spPr>
          <a:xfrm>
            <a:off x="231108" y="139070"/>
            <a:ext cx="4829339" cy="6551525"/>
          </a:xfrm>
          <a:prstGeom prst="rect">
            <a:avLst/>
          </a:prstGeom>
          <a:solidFill>
            <a:schemeClr val="bg1"/>
          </a:solidFill>
          <a:ln w="190500">
            <a:solidFill>
              <a:srgbClr val="C00000"/>
            </a:solidFill>
          </a:ln>
        </p:spPr>
        <p:txBody>
          <a:bodyPr wrap="square" rtlCol="0">
            <a:spAutoFit/>
          </a:bodyPr>
          <a:lstStyle/>
          <a:p>
            <a:endParaRPr lang="pt-PT" dirty="0"/>
          </a:p>
        </p:txBody>
      </p:sp>
      <p:sp>
        <p:nvSpPr>
          <p:cNvPr id="11" name="Retângulo 10">
            <a:extLst>
              <a:ext uri="{FF2B5EF4-FFF2-40B4-BE49-F238E27FC236}">
                <a16:creationId xmlns:a16="http://schemas.microsoft.com/office/drawing/2014/main" id="{2EFC164C-C322-4616-3178-1849EC70DF71}"/>
              </a:ext>
            </a:extLst>
          </p:cNvPr>
          <p:cNvSpPr/>
          <p:nvPr/>
        </p:nvSpPr>
        <p:spPr>
          <a:xfrm>
            <a:off x="3748035" y="0"/>
            <a:ext cx="4829339"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840E685-C706-F59D-01CD-8BCA55E20D26}"/>
              </a:ext>
            </a:extLst>
          </p:cNvPr>
          <p:cNvSpPr txBox="1"/>
          <p:nvPr/>
        </p:nvSpPr>
        <p:spPr>
          <a:xfrm>
            <a:off x="4093885" y="1943180"/>
            <a:ext cx="6405081" cy="1938992"/>
          </a:xfrm>
          <a:prstGeom prst="rect">
            <a:avLst/>
          </a:prstGeom>
          <a:noFill/>
        </p:spPr>
        <p:txBody>
          <a:bodyPr wrap="square">
            <a:spAutoFit/>
          </a:bodyPr>
          <a:lstStyle/>
          <a:p>
            <a:pPr algn="ctr"/>
            <a:r>
              <a:rPr lang="pt-PT" sz="2400" i="1" dirty="0">
                <a:effectLst/>
                <a:latin typeface="Aptos" panose="020B0004020202020204" pitchFamily="34" charset="0"/>
                <a:ea typeface="Aptos" panose="020B0004020202020204" pitchFamily="34" charset="0"/>
                <a:cs typeface="Times New Roman" panose="02020603050405020304" pitchFamily="18" charset="0"/>
              </a:rPr>
              <a:t>“Não há uma boa alternativa à mobilização das pessoas para se interessarem pelo sistema de saúde de que precisam e pelo seu SNS, para que possam promover, apoiar e </a:t>
            </a:r>
            <a:r>
              <a:rPr lang="pt-PT" sz="2400" i="1" dirty="0">
                <a:latin typeface="Aptos" panose="020B0004020202020204" pitchFamily="34" charset="0"/>
                <a:ea typeface="Aptos" panose="020B0004020202020204" pitchFamily="34" charset="0"/>
                <a:cs typeface="Times New Roman" panose="02020603050405020304" pitchFamily="18" charset="0"/>
              </a:rPr>
              <a:t>influenciar</a:t>
            </a:r>
            <a:r>
              <a:rPr lang="pt-PT" sz="2400" i="1" dirty="0">
                <a:effectLst/>
                <a:latin typeface="Aptos" panose="020B0004020202020204" pitchFamily="34" charset="0"/>
                <a:ea typeface="Aptos" panose="020B0004020202020204" pitchFamily="34" charset="0"/>
                <a:cs typeface="Times New Roman" panose="02020603050405020304" pitchFamily="18" charset="0"/>
              </a:rPr>
              <a:t> uma governação da saúde.”</a:t>
            </a:r>
          </a:p>
        </p:txBody>
      </p:sp>
      <p:pic>
        <p:nvPicPr>
          <p:cNvPr id="18" name="Imagem 17" descr="Uma imagem com círculo&#10;&#10;Descrição gerada automaticamente">
            <a:extLst>
              <a:ext uri="{FF2B5EF4-FFF2-40B4-BE49-F238E27FC236}">
                <a16:creationId xmlns:a16="http://schemas.microsoft.com/office/drawing/2014/main" id="{9A540711-6CA9-BB70-C430-3BCE5BE73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09" y="3747151"/>
            <a:ext cx="3323900" cy="1979189"/>
          </a:xfrm>
          <a:prstGeom prst="rect">
            <a:avLst/>
          </a:prstGeom>
        </p:spPr>
      </p:pic>
    </p:spTree>
    <p:extLst>
      <p:ext uri="{BB962C8B-B14F-4D97-AF65-F5344CB8AC3E}">
        <p14:creationId xmlns:p14="http://schemas.microsoft.com/office/powerpoint/2010/main" val="214021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285D6-E864-D505-9688-09E78A50E7BB}"/>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025A0AC5-9801-1E16-B6EE-0BDAD7290952}"/>
              </a:ext>
            </a:extLst>
          </p:cNvPr>
          <p:cNvGrpSpPr/>
          <p:nvPr/>
        </p:nvGrpSpPr>
        <p:grpSpPr>
          <a:xfrm>
            <a:off x="10655754" y="6162676"/>
            <a:ext cx="1336222" cy="590550"/>
            <a:chOff x="401934" y="97065"/>
            <a:chExt cx="3415601" cy="1560914"/>
          </a:xfrm>
        </p:grpSpPr>
        <p:pic>
          <p:nvPicPr>
            <p:cNvPr id="5" name="Imagem 4" descr="Uma imagem com círculo&#10;&#10;Descrição gerada automaticamente">
              <a:extLst>
                <a:ext uri="{FF2B5EF4-FFF2-40B4-BE49-F238E27FC236}">
                  <a16:creationId xmlns:a16="http://schemas.microsoft.com/office/drawing/2014/main" id="{052604C3-488E-5CF1-727E-72320C873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7" name="Imagem 6" descr="Uma imagem com texto, Tipo de letra, Gráficos, design gráfico&#10;&#10;Descrição gerada automaticamente">
              <a:extLst>
                <a:ext uri="{FF2B5EF4-FFF2-40B4-BE49-F238E27FC236}">
                  <a16:creationId xmlns:a16="http://schemas.microsoft.com/office/drawing/2014/main" id="{F808200E-CF95-76EB-2C34-6F594AC92F3B}"/>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pic>
        <p:nvPicPr>
          <p:cNvPr id="3" name="Imagem 2">
            <a:extLst>
              <a:ext uri="{FF2B5EF4-FFF2-40B4-BE49-F238E27FC236}">
                <a16:creationId xmlns:a16="http://schemas.microsoft.com/office/drawing/2014/main" id="{768E32F2-8AF9-B803-A566-96CAFC6A99E4}"/>
              </a:ext>
            </a:extLst>
          </p:cNvPr>
          <p:cNvPicPr>
            <a:picLocks noChangeAspect="1"/>
          </p:cNvPicPr>
          <p:nvPr/>
        </p:nvPicPr>
        <p:blipFill>
          <a:blip r:embed="rId5"/>
          <a:stretch>
            <a:fillRect/>
          </a:stretch>
        </p:blipFill>
        <p:spPr>
          <a:xfrm>
            <a:off x="3952874" y="0"/>
            <a:ext cx="3971926" cy="6858000"/>
          </a:xfrm>
          <a:prstGeom prst="rect">
            <a:avLst/>
          </a:prstGeom>
        </p:spPr>
      </p:pic>
      <p:sp>
        <p:nvSpPr>
          <p:cNvPr id="6" name="CaixaDeTexto 5">
            <a:extLst>
              <a:ext uri="{FF2B5EF4-FFF2-40B4-BE49-F238E27FC236}">
                <a16:creationId xmlns:a16="http://schemas.microsoft.com/office/drawing/2014/main" id="{BF515FF9-CBEA-02A9-1132-6C76E11E1ED6}"/>
              </a:ext>
            </a:extLst>
          </p:cNvPr>
          <p:cNvSpPr txBox="1"/>
          <p:nvPr/>
        </p:nvSpPr>
        <p:spPr>
          <a:xfrm>
            <a:off x="555909" y="2274838"/>
            <a:ext cx="2892141" cy="2308324"/>
          </a:xfrm>
          <a:prstGeom prst="rect">
            <a:avLst/>
          </a:prstGeom>
          <a:noFill/>
          <a:ln>
            <a:noFill/>
          </a:ln>
        </p:spPr>
        <p:txBody>
          <a:bodyPr spcFirstLastPara="1" wrap="square" lIns="91425" tIns="91425" rIns="91425" bIns="91425" anchor="t" anchorCtr="0">
            <a:noAutofit/>
          </a:bodyPr>
          <a:lstStyle>
            <a:defPPr>
              <a:defRPr lang="pt-PT"/>
            </a:defPPr>
            <a:lvl1pPr algn="ctr">
              <a:buClr>
                <a:srgbClr val="000000"/>
              </a:buClr>
              <a:buFont typeface="Arial"/>
              <a:buNone/>
              <a:defRPr sz="1600" kern="0">
                <a:solidFill>
                  <a:schemeClr val="tx1">
                    <a:lumMod val="85000"/>
                    <a:lumOff val="15000"/>
                  </a:schemeClr>
                </a:solidFill>
                <a:latin typeface="Raleway"/>
                <a:ea typeface="Raleway"/>
                <a:cs typeface="Raleway"/>
              </a:defRPr>
            </a:lvl1pPr>
          </a:lstStyle>
          <a:p>
            <a:r>
              <a:rPr lang="pt-PT" sz="2000" b="1" dirty="0">
                <a:solidFill>
                  <a:srgbClr val="FF0000"/>
                </a:solidFill>
                <a:latin typeface="+mn-lt"/>
              </a:rPr>
              <a:t>Cenário 1: </a:t>
            </a:r>
          </a:p>
          <a:p>
            <a:endParaRPr lang="pt-PT" dirty="0"/>
          </a:p>
          <a:p>
            <a:r>
              <a:rPr lang="pt-PT" sz="1800" dirty="0"/>
              <a:t>SNS reforçado por uma rede de cuidados de saúde de proximidade, e por uma política de promoção de saúde.</a:t>
            </a:r>
          </a:p>
        </p:txBody>
      </p:sp>
      <p:sp>
        <p:nvSpPr>
          <p:cNvPr id="9" name="CaixaDeTexto 8">
            <a:extLst>
              <a:ext uri="{FF2B5EF4-FFF2-40B4-BE49-F238E27FC236}">
                <a16:creationId xmlns:a16="http://schemas.microsoft.com/office/drawing/2014/main" id="{06A6E3A3-D8B8-E3EB-774D-22BF8B2B9854}"/>
              </a:ext>
            </a:extLst>
          </p:cNvPr>
          <p:cNvSpPr txBox="1"/>
          <p:nvPr/>
        </p:nvSpPr>
        <p:spPr>
          <a:xfrm>
            <a:off x="8505824" y="2274838"/>
            <a:ext cx="3054066" cy="2308324"/>
          </a:xfrm>
          <a:prstGeom prst="rect">
            <a:avLst/>
          </a:prstGeom>
          <a:noFill/>
          <a:ln>
            <a:noFill/>
          </a:ln>
        </p:spPr>
        <p:txBody>
          <a:bodyPr spcFirstLastPara="1" wrap="square" lIns="91425" tIns="91425" rIns="91425" bIns="91425" anchor="t" anchorCtr="0">
            <a:noAutofit/>
          </a:bodyPr>
          <a:lstStyle>
            <a:defPPr>
              <a:defRPr lang="pt-PT"/>
            </a:defPPr>
            <a:lvl1pPr algn="ctr">
              <a:buClr>
                <a:srgbClr val="000000"/>
              </a:buClr>
              <a:buFont typeface="Arial"/>
              <a:buNone/>
              <a:defRPr sz="1600" kern="0">
                <a:solidFill>
                  <a:schemeClr val="tx1">
                    <a:lumMod val="85000"/>
                    <a:lumOff val="15000"/>
                  </a:schemeClr>
                </a:solidFill>
                <a:latin typeface="Raleway"/>
                <a:ea typeface="Raleway"/>
                <a:cs typeface="Raleway"/>
              </a:defRPr>
            </a:lvl1pPr>
          </a:lstStyle>
          <a:p>
            <a:r>
              <a:rPr lang="pt-PT" sz="2000" b="1" dirty="0">
                <a:solidFill>
                  <a:srgbClr val="FF0000"/>
                </a:solidFill>
                <a:latin typeface="+mn-lt"/>
              </a:rPr>
              <a:t>Cenário 2: </a:t>
            </a:r>
          </a:p>
          <a:p>
            <a:endParaRPr lang="pt-PT" dirty="0"/>
          </a:p>
          <a:p>
            <a:r>
              <a:rPr lang="pt-PT" sz="1800" dirty="0"/>
              <a:t>Processo de desinvestimento progressivo no SNS, com redução da sua capacidade transformativa e substituição por resposta concorrencial. </a:t>
            </a:r>
            <a:r>
              <a:rPr lang="pt-PT" dirty="0"/>
              <a:t> </a:t>
            </a:r>
          </a:p>
        </p:txBody>
      </p:sp>
    </p:spTree>
    <p:extLst>
      <p:ext uri="{BB962C8B-B14F-4D97-AF65-F5344CB8AC3E}">
        <p14:creationId xmlns:p14="http://schemas.microsoft.com/office/powerpoint/2010/main" val="294539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18AC5-F6A3-0B1E-A36B-413096D5CA0D}"/>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0C193B19-03D3-16CC-5684-35CC7565291A}"/>
              </a:ext>
            </a:extLst>
          </p:cNvPr>
          <p:cNvGrpSpPr/>
          <p:nvPr/>
        </p:nvGrpSpPr>
        <p:grpSpPr>
          <a:xfrm>
            <a:off x="10800448" y="6222036"/>
            <a:ext cx="1336222" cy="590550"/>
            <a:chOff x="401934" y="97065"/>
            <a:chExt cx="3415601" cy="1560914"/>
          </a:xfrm>
        </p:grpSpPr>
        <p:pic>
          <p:nvPicPr>
            <p:cNvPr id="5" name="Imagem 4" descr="Uma imagem com círculo&#10;&#10;Descrição gerada automaticamente">
              <a:extLst>
                <a:ext uri="{FF2B5EF4-FFF2-40B4-BE49-F238E27FC236}">
                  <a16:creationId xmlns:a16="http://schemas.microsoft.com/office/drawing/2014/main" id="{792F7D34-E36A-BBF4-C4D7-210048B0C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7" name="Imagem 6" descr="Uma imagem com texto, Tipo de letra, Gráficos, design gráfico&#10;&#10;Descrição gerada automaticamente">
              <a:extLst>
                <a:ext uri="{FF2B5EF4-FFF2-40B4-BE49-F238E27FC236}">
                  <a16:creationId xmlns:a16="http://schemas.microsoft.com/office/drawing/2014/main" id="{3EAD49F1-C400-8043-BCD2-144509FC848B}"/>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6" name="CaixaDeTexto 5">
            <a:extLst>
              <a:ext uri="{FF2B5EF4-FFF2-40B4-BE49-F238E27FC236}">
                <a16:creationId xmlns:a16="http://schemas.microsoft.com/office/drawing/2014/main" id="{63046A41-E52F-F08E-EF7D-F5815466FA92}"/>
              </a:ext>
            </a:extLst>
          </p:cNvPr>
          <p:cNvSpPr txBox="1"/>
          <p:nvPr/>
        </p:nvSpPr>
        <p:spPr>
          <a:xfrm>
            <a:off x="0" y="27607"/>
            <a:ext cx="11791950" cy="402052"/>
          </a:xfrm>
          <a:prstGeom prst="rect">
            <a:avLst/>
          </a:prstGeom>
          <a:noFill/>
          <a:ln>
            <a:noFill/>
          </a:ln>
        </p:spPr>
        <p:txBody>
          <a:bodyPr spcFirstLastPara="1" wrap="square" lIns="91425" tIns="91425" rIns="91425" bIns="91425" anchor="t" anchorCtr="0">
            <a:noAutofit/>
          </a:bodyPr>
          <a:lstStyle>
            <a:defPPr>
              <a:defRPr lang="pt-PT"/>
            </a:defPPr>
            <a:lvl1pPr algn="ctr">
              <a:buClr>
                <a:srgbClr val="000000"/>
              </a:buClr>
              <a:buFont typeface="Arial"/>
              <a:buNone/>
              <a:defRPr sz="1600" kern="0">
                <a:solidFill>
                  <a:schemeClr val="tx1">
                    <a:lumMod val="85000"/>
                    <a:lumOff val="15000"/>
                  </a:schemeClr>
                </a:solidFill>
                <a:latin typeface="Raleway"/>
                <a:ea typeface="Raleway"/>
                <a:cs typeface="Raleway"/>
              </a:defRPr>
            </a:lvl1pPr>
          </a:lstStyle>
          <a:p>
            <a:pPr algn="l"/>
            <a:r>
              <a:rPr lang="pt-PT" sz="2000" b="1" dirty="0">
                <a:solidFill>
                  <a:srgbClr val="FF0000"/>
                </a:solidFill>
                <a:latin typeface="+mn-lt"/>
              </a:rPr>
              <a:t>Cenário 1: </a:t>
            </a:r>
          </a:p>
        </p:txBody>
      </p:sp>
      <p:sp>
        <p:nvSpPr>
          <p:cNvPr id="4" name="CaixaDeTexto 3">
            <a:extLst>
              <a:ext uri="{FF2B5EF4-FFF2-40B4-BE49-F238E27FC236}">
                <a16:creationId xmlns:a16="http://schemas.microsoft.com/office/drawing/2014/main" id="{F20B2745-C137-7A67-80FA-CC70613CA6EF}"/>
              </a:ext>
            </a:extLst>
          </p:cNvPr>
          <p:cNvSpPr txBox="1"/>
          <p:nvPr/>
        </p:nvSpPr>
        <p:spPr>
          <a:xfrm>
            <a:off x="252966" y="859704"/>
            <a:ext cx="11538984" cy="36933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ideia de “centro de saúde” constitui a principal dimensão soberana do SNS. </a:t>
            </a:r>
          </a:p>
        </p:txBody>
      </p:sp>
      <p:sp>
        <p:nvSpPr>
          <p:cNvPr id="11" name="CaixaDeTexto 10">
            <a:extLst>
              <a:ext uri="{FF2B5EF4-FFF2-40B4-BE49-F238E27FC236}">
                <a16:creationId xmlns:a16="http://schemas.microsoft.com/office/drawing/2014/main" id="{809FCE5C-D74C-CA2D-0AFE-5B1C93790B30}"/>
              </a:ext>
            </a:extLst>
          </p:cNvPr>
          <p:cNvSpPr txBox="1"/>
          <p:nvPr/>
        </p:nvSpPr>
        <p:spPr>
          <a:xfrm>
            <a:off x="252966" y="1492116"/>
            <a:ext cx="11279992"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transformação e consolidação do Centro de Saúde deve ser o centro do processo de transformação do SNS. </a:t>
            </a:r>
          </a:p>
        </p:txBody>
      </p:sp>
      <p:sp>
        <p:nvSpPr>
          <p:cNvPr id="13" name="CaixaDeTexto 12">
            <a:extLst>
              <a:ext uri="{FF2B5EF4-FFF2-40B4-BE49-F238E27FC236}">
                <a16:creationId xmlns:a16="http://schemas.microsoft.com/office/drawing/2014/main" id="{1772581D-3E4E-81DA-79CA-BFB831E0F2EB}"/>
              </a:ext>
            </a:extLst>
          </p:cNvPr>
          <p:cNvSpPr txBox="1"/>
          <p:nvPr/>
        </p:nvSpPr>
        <p:spPr>
          <a:xfrm>
            <a:off x="252966" y="2339930"/>
            <a:ext cx="10948013"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Indicadores internacionais demonstram sustentadamente a qualidade dos cuidados de proximidade em Portugal: </a:t>
            </a:r>
          </a:p>
        </p:txBody>
      </p:sp>
      <p:sp>
        <p:nvSpPr>
          <p:cNvPr id="15" name="CaixaDeTexto 14">
            <a:extLst>
              <a:ext uri="{FF2B5EF4-FFF2-40B4-BE49-F238E27FC236}">
                <a16:creationId xmlns:a16="http://schemas.microsoft.com/office/drawing/2014/main" id="{A8BF97EB-4A6C-AD27-86D9-492C0EBA664F}"/>
              </a:ext>
            </a:extLst>
          </p:cNvPr>
          <p:cNvSpPr txBox="1"/>
          <p:nvPr/>
        </p:nvSpPr>
        <p:spPr>
          <a:xfrm>
            <a:off x="1274362" y="3364378"/>
            <a:ext cx="10430222" cy="646331"/>
          </a:xfrm>
          <a:prstGeom prst="rect">
            <a:avLst/>
          </a:prstGeom>
          <a:noFill/>
        </p:spPr>
        <p:txBody>
          <a:bodyPr wrap="square">
            <a:spAutoFit/>
          </a:bodyPr>
          <a:lstStyle/>
          <a:p>
            <a:pPr marL="285750" indent="-285750">
              <a:buFont typeface="Arial" panose="020B0604020202020204" pitchFamily="34" charset="0"/>
              <a:buChar char="•"/>
            </a:pPr>
            <a:r>
              <a:rPr lang="pt-PT" dirty="0">
                <a:solidFill>
                  <a:srgbClr val="000000"/>
                </a:solidFill>
                <a:latin typeface="Calibri" panose="020F0502020204030204" pitchFamily="34" charset="0"/>
              </a:rPr>
              <a:t>O</a:t>
            </a:r>
            <a:r>
              <a:rPr lang="pt-PT" sz="1800" b="0" i="0" dirty="0">
                <a:solidFill>
                  <a:srgbClr val="000000"/>
                </a:solidFill>
                <a:effectLst/>
                <a:latin typeface="Calibri" panose="020F0502020204030204" pitchFamily="34" charset="0"/>
              </a:rPr>
              <a:t> número de adultos com hipertensão e LDL bem controlada aumentou mais de 40% na última década, ajudando a reduzir a mortalidade </a:t>
            </a:r>
            <a:r>
              <a:rPr lang="pt-PT" sz="1800" b="0" i="0" dirty="0" err="1">
                <a:solidFill>
                  <a:srgbClr val="000000"/>
                </a:solidFill>
                <a:effectLst/>
                <a:latin typeface="Calibri" panose="020F0502020204030204" pitchFamily="34" charset="0"/>
              </a:rPr>
              <a:t>cardio</a:t>
            </a:r>
            <a:r>
              <a:rPr lang="pt-PT" sz="1800" b="0" i="0" dirty="0">
                <a:solidFill>
                  <a:srgbClr val="000000"/>
                </a:solidFill>
                <a:effectLst/>
                <a:latin typeface="Calibri" panose="020F0502020204030204" pitchFamily="34" charset="0"/>
              </a:rPr>
              <a:t> e cerebrovascular. </a:t>
            </a:r>
            <a:endParaRPr lang="pt-PT" dirty="0"/>
          </a:p>
        </p:txBody>
      </p:sp>
      <p:sp>
        <p:nvSpPr>
          <p:cNvPr id="17" name="CaixaDeTexto 16">
            <a:extLst>
              <a:ext uri="{FF2B5EF4-FFF2-40B4-BE49-F238E27FC236}">
                <a16:creationId xmlns:a16="http://schemas.microsoft.com/office/drawing/2014/main" id="{A5F62CE0-0EFA-49B2-B50D-DE9812FB225B}"/>
              </a:ext>
            </a:extLst>
          </p:cNvPr>
          <p:cNvSpPr txBox="1"/>
          <p:nvPr/>
        </p:nvSpPr>
        <p:spPr>
          <a:xfrm>
            <a:off x="1274362" y="4301218"/>
            <a:ext cx="9912427" cy="646331"/>
          </a:xfrm>
          <a:prstGeom prst="rect">
            <a:avLst/>
          </a:prstGeom>
          <a:noFill/>
        </p:spPr>
        <p:txBody>
          <a:bodyPr wrap="square">
            <a:spAutoFit/>
          </a:bodyPr>
          <a:lstStyle/>
          <a:p>
            <a:pPr marL="285750" indent="-285750">
              <a:buFont typeface="Arial" panose="020B0604020202020204" pitchFamily="34" charset="0"/>
              <a:buChar char="•"/>
            </a:pPr>
            <a:r>
              <a:rPr lang="pt-PT" dirty="0">
                <a:solidFill>
                  <a:srgbClr val="000000"/>
                </a:solidFill>
                <a:latin typeface="Calibri" panose="020F0502020204030204" pitchFamily="34" charset="0"/>
              </a:rPr>
              <a:t>E</a:t>
            </a:r>
            <a:r>
              <a:rPr lang="pt-PT" sz="1800" b="0" i="0" dirty="0">
                <a:solidFill>
                  <a:srgbClr val="000000"/>
                </a:solidFill>
                <a:effectLst/>
                <a:latin typeface="Calibri" panose="020F0502020204030204" pitchFamily="34" charset="0"/>
              </a:rPr>
              <a:t>m 2023, o país apresenta a 2ª taxa mais baixa da UE de internamentos evitáveis e menos de metade da média do conjunto dos países. </a:t>
            </a:r>
            <a:endParaRPr lang="pt-PT" dirty="0"/>
          </a:p>
        </p:txBody>
      </p:sp>
      <p:sp>
        <p:nvSpPr>
          <p:cNvPr id="19" name="CaixaDeTexto 18">
            <a:extLst>
              <a:ext uri="{FF2B5EF4-FFF2-40B4-BE49-F238E27FC236}">
                <a16:creationId xmlns:a16="http://schemas.microsoft.com/office/drawing/2014/main" id="{49A916E1-0357-DF08-324A-969B5023732B}"/>
              </a:ext>
            </a:extLst>
          </p:cNvPr>
          <p:cNvSpPr txBox="1"/>
          <p:nvPr/>
        </p:nvSpPr>
        <p:spPr>
          <a:xfrm>
            <a:off x="1296970" y="5149032"/>
            <a:ext cx="9670057" cy="646331"/>
          </a:xfrm>
          <a:prstGeom prst="rect">
            <a:avLst/>
          </a:prstGeom>
          <a:noFill/>
        </p:spPr>
        <p:txBody>
          <a:bodyPr wrap="square">
            <a:spAutoFit/>
          </a:bodyPr>
          <a:lstStyle/>
          <a:p>
            <a:pPr marL="285750" indent="-285750">
              <a:buFont typeface="Arial" panose="020B0604020202020204" pitchFamily="34" charset="0"/>
              <a:buChar char="•"/>
            </a:pPr>
            <a:r>
              <a:rPr lang="pt-PT" sz="1800" b="0" i="0" dirty="0">
                <a:solidFill>
                  <a:srgbClr val="000000"/>
                </a:solidFill>
                <a:effectLst/>
                <a:latin typeface="Calibri" panose="020F0502020204030204" pitchFamily="34" charset="0"/>
              </a:rPr>
              <a:t>Portugal apresenta há várias décadas das mais elevadas taxas de cobertura vacinal contra um vasto grupo de doenças infeciosas. </a:t>
            </a:r>
            <a:endParaRPr lang="pt-PT" dirty="0"/>
          </a:p>
        </p:txBody>
      </p:sp>
    </p:spTree>
    <p:extLst>
      <p:ext uri="{BB962C8B-B14F-4D97-AF65-F5344CB8AC3E}">
        <p14:creationId xmlns:p14="http://schemas.microsoft.com/office/powerpoint/2010/main" val="14541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5"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91380-F74F-BA45-5400-9160B20B4845}"/>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7F5ED738-92DD-DB1F-5330-259240CD8910}"/>
              </a:ext>
            </a:extLst>
          </p:cNvPr>
          <p:cNvGrpSpPr/>
          <p:nvPr/>
        </p:nvGrpSpPr>
        <p:grpSpPr>
          <a:xfrm>
            <a:off x="10455728" y="6056783"/>
            <a:ext cx="1336222" cy="590550"/>
            <a:chOff x="401934" y="97065"/>
            <a:chExt cx="3415601" cy="1560914"/>
          </a:xfrm>
        </p:grpSpPr>
        <p:pic>
          <p:nvPicPr>
            <p:cNvPr id="5" name="Imagem 4" descr="Uma imagem com círculo&#10;&#10;Descrição gerada automaticamente">
              <a:extLst>
                <a:ext uri="{FF2B5EF4-FFF2-40B4-BE49-F238E27FC236}">
                  <a16:creationId xmlns:a16="http://schemas.microsoft.com/office/drawing/2014/main" id="{8345A99E-EB99-9E96-FB46-E16D01DD5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7" name="Imagem 6" descr="Uma imagem com texto, Tipo de letra, Gráficos, design gráfico&#10;&#10;Descrição gerada automaticamente">
              <a:extLst>
                <a:ext uri="{FF2B5EF4-FFF2-40B4-BE49-F238E27FC236}">
                  <a16:creationId xmlns:a16="http://schemas.microsoft.com/office/drawing/2014/main" id="{B18759AA-D0A9-C046-6F7F-33E48DBDB46E}"/>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6" name="CaixaDeTexto 5">
            <a:extLst>
              <a:ext uri="{FF2B5EF4-FFF2-40B4-BE49-F238E27FC236}">
                <a16:creationId xmlns:a16="http://schemas.microsoft.com/office/drawing/2014/main" id="{54AC43A1-1CFF-A6E7-98CF-F0332DE9F053}"/>
              </a:ext>
            </a:extLst>
          </p:cNvPr>
          <p:cNvSpPr txBox="1"/>
          <p:nvPr/>
        </p:nvSpPr>
        <p:spPr>
          <a:xfrm>
            <a:off x="200025" y="507716"/>
            <a:ext cx="11791950" cy="402052"/>
          </a:xfrm>
          <a:prstGeom prst="rect">
            <a:avLst/>
          </a:prstGeom>
          <a:noFill/>
          <a:ln>
            <a:noFill/>
          </a:ln>
        </p:spPr>
        <p:txBody>
          <a:bodyPr spcFirstLastPara="1" wrap="square" lIns="91425" tIns="91425" rIns="91425" bIns="91425" anchor="t" anchorCtr="0">
            <a:noAutofit/>
          </a:bodyPr>
          <a:lstStyle>
            <a:defPPr>
              <a:defRPr lang="pt-PT"/>
            </a:defPPr>
            <a:lvl1pPr algn="ctr">
              <a:buClr>
                <a:srgbClr val="000000"/>
              </a:buClr>
              <a:buFont typeface="Arial"/>
              <a:buNone/>
              <a:defRPr sz="1600" kern="0">
                <a:solidFill>
                  <a:schemeClr val="tx1">
                    <a:lumMod val="85000"/>
                    <a:lumOff val="15000"/>
                  </a:schemeClr>
                </a:solidFill>
                <a:latin typeface="Raleway"/>
                <a:ea typeface="Raleway"/>
                <a:cs typeface="Raleway"/>
              </a:defRPr>
            </a:lvl1pPr>
          </a:lstStyle>
          <a:p>
            <a:pPr algn="l"/>
            <a:r>
              <a:rPr lang="pt-PT" sz="2000" b="1" dirty="0">
                <a:solidFill>
                  <a:srgbClr val="FF0000"/>
                </a:solidFill>
                <a:latin typeface="+mn-lt"/>
              </a:rPr>
              <a:t>Cenário 1: </a:t>
            </a:r>
          </a:p>
        </p:txBody>
      </p:sp>
      <p:sp>
        <p:nvSpPr>
          <p:cNvPr id="21" name="CaixaDeTexto 20">
            <a:extLst>
              <a:ext uri="{FF2B5EF4-FFF2-40B4-BE49-F238E27FC236}">
                <a16:creationId xmlns:a16="http://schemas.microsoft.com/office/drawing/2014/main" id="{DB950C6D-5467-27CA-698F-795D1AD7DC24}"/>
              </a:ext>
            </a:extLst>
          </p:cNvPr>
          <p:cNvSpPr txBox="1"/>
          <p:nvPr/>
        </p:nvSpPr>
        <p:spPr>
          <a:xfrm>
            <a:off x="349459" y="1695135"/>
            <a:ext cx="11538983"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sustentabilidade, a capacidade transformadora da rede de proximidade do SNS depende da revisitação e reforço da ideia de “centro de saúde” cada vez mais diferenciado, multiprofissional e eficaz. </a:t>
            </a:r>
          </a:p>
        </p:txBody>
      </p:sp>
      <p:sp>
        <p:nvSpPr>
          <p:cNvPr id="23" name="CaixaDeTexto 22">
            <a:extLst>
              <a:ext uri="{FF2B5EF4-FFF2-40B4-BE49-F238E27FC236}">
                <a16:creationId xmlns:a16="http://schemas.microsoft.com/office/drawing/2014/main" id="{077C0FF0-9A98-B7D6-6947-F5071AC48851}"/>
              </a:ext>
            </a:extLst>
          </p:cNvPr>
          <p:cNvSpPr txBox="1"/>
          <p:nvPr/>
        </p:nvSpPr>
        <p:spPr>
          <a:xfrm>
            <a:off x="252967" y="3202806"/>
            <a:ext cx="11538983"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Rever as USF, as UCC, as ECCI, as equipas de Hospitalização Domiciliária, equipas Comunitárias de Cuidados Paliativos de forma integrada é um processo imperativo do SNS. </a:t>
            </a:r>
          </a:p>
        </p:txBody>
      </p:sp>
    </p:spTree>
    <p:extLst>
      <p:ext uri="{BB962C8B-B14F-4D97-AF65-F5344CB8AC3E}">
        <p14:creationId xmlns:p14="http://schemas.microsoft.com/office/powerpoint/2010/main" val="292963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6AE23-8082-6EEE-4CD8-54980442BB5F}"/>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6AA15B43-5E2F-E1E4-1189-190E1006F643}"/>
              </a:ext>
            </a:extLst>
          </p:cNvPr>
          <p:cNvGrpSpPr/>
          <p:nvPr/>
        </p:nvGrpSpPr>
        <p:grpSpPr>
          <a:xfrm>
            <a:off x="10655754" y="6162676"/>
            <a:ext cx="1336222" cy="590550"/>
            <a:chOff x="401934" y="97065"/>
            <a:chExt cx="3415601" cy="1560914"/>
          </a:xfrm>
        </p:grpSpPr>
        <p:pic>
          <p:nvPicPr>
            <p:cNvPr id="5" name="Imagem 4" descr="Uma imagem com círculo&#10;&#10;Descrição gerada automaticamente">
              <a:extLst>
                <a:ext uri="{FF2B5EF4-FFF2-40B4-BE49-F238E27FC236}">
                  <a16:creationId xmlns:a16="http://schemas.microsoft.com/office/drawing/2014/main" id="{B4F03C40-DD5C-2ACE-A93C-916D9BC3C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97065"/>
              <a:ext cx="2461846" cy="1486318"/>
            </a:xfrm>
            <a:prstGeom prst="rect">
              <a:avLst/>
            </a:prstGeom>
          </p:spPr>
        </p:pic>
        <p:pic>
          <p:nvPicPr>
            <p:cNvPr id="7" name="Imagem 6" descr="Uma imagem com texto, Tipo de letra, Gráficos, design gráfico&#10;&#10;Descrição gerada automaticamente">
              <a:extLst>
                <a:ext uri="{FF2B5EF4-FFF2-40B4-BE49-F238E27FC236}">
                  <a16:creationId xmlns:a16="http://schemas.microsoft.com/office/drawing/2014/main" id="{089AEB6C-3893-0148-7521-15949ABB56FE}"/>
                </a:ext>
              </a:extLst>
            </p:cNvPr>
            <p:cNvPicPr>
              <a:picLocks noChangeAspect="1"/>
            </p:cNvPicPr>
            <p:nvPr/>
          </p:nvPicPr>
          <p:blipFill>
            <a:blip r:embed="rId4">
              <a:extLst>
                <a:ext uri="{28A0092B-C50C-407E-A947-70E740481C1C}">
                  <a14:useLocalDpi xmlns:a14="http://schemas.microsoft.com/office/drawing/2010/main" val="0"/>
                </a:ext>
              </a:extLst>
            </a:blip>
            <a:srcRect b="27218"/>
            <a:stretch/>
          </p:blipFill>
          <p:spPr>
            <a:xfrm>
              <a:off x="2713054" y="854111"/>
              <a:ext cx="1104481" cy="803868"/>
            </a:xfrm>
            <a:prstGeom prst="rect">
              <a:avLst/>
            </a:prstGeom>
          </p:spPr>
        </p:pic>
      </p:grpSp>
      <p:sp>
        <p:nvSpPr>
          <p:cNvPr id="9" name="CaixaDeTexto 8">
            <a:extLst>
              <a:ext uri="{FF2B5EF4-FFF2-40B4-BE49-F238E27FC236}">
                <a16:creationId xmlns:a16="http://schemas.microsoft.com/office/drawing/2014/main" id="{D198AA63-A333-43D7-0306-25C967CFB940}"/>
              </a:ext>
            </a:extLst>
          </p:cNvPr>
          <p:cNvSpPr txBox="1"/>
          <p:nvPr/>
        </p:nvSpPr>
        <p:spPr>
          <a:xfrm>
            <a:off x="109823" y="132996"/>
            <a:ext cx="11094331" cy="562328"/>
          </a:xfrm>
          <a:prstGeom prst="rect">
            <a:avLst/>
          </a:prstGeom>
          <a:noFill/>
          <a:ln>
            <a:noFill/>
          </a:ln>
        </p:spPr>
        <p:txBody>
          <a:bodyPr spcFirstLastPara="1" wrap="square" lIns="91425" tIns="91425" rIns="91425" bIns="91425" anchor="t" anchorCtr="0">
            <a:noAutofit/>
          </a:bodyPr>
          <a:lstStyle>
            <a:defPPr>
              <a:defRPr lang="pt-PT"/>
            </a:defPPr>
            <a:lvl1pPr algn="ctr">
              <a:buClr>
                <a:srgbClr val="000000"/>
              </a:buClr>
              <a:buFont typeface="Arial"/>
              <a:buNone/>
              <a:defRPr sz="1600" kern="0">
                <a:solidFill>
                  <a:schemeClr val="tx1">
                    <a:lumMod val="85000"/>
                    <a:lumOff val="15000"/>
                  </a:schemeClr>
                </a:solidFill>
                <a:latin typeface="Raleway"/>
                <a:ea typeface="Raleway"/>
                <a:cs typeface="Raleway"/>
              </a:defRPr>
            </a:lvl1pPr>
          </a:lstStyle>
          <a:p>
            <a:pPr algn="l"/>
            <a:r>
              <a:rPr lang="pt-PT" sz="2000" b="1" dirty="0">
                <a:solidFill>
                  <a:srgbClr val="FF0000"/>
                </a:solidFill>
                <a:latin typeface="+mn-lt"/>
              </a:rPr>
              <a:t>Cenário 2: </a:t>
            </a:r>
          </a:p>
          <a:p>
            <a:pPr algn="l"/>
            <a:endParaRPr lang="pt-PT" dirty="0"/>
          </a:p>
        </p:txBody>
      </p:sp>
      <p:sp>
        <p:nvSpPr>
          <p:cNvPr id="13" name="CaixaDeTexto 12">
            <a:extLst>
              <a:ext uri="{FF2B5EF4-FFF2-40B4-BE49-F238E27FC236}">
                <a16:creationId xmlns:a16="http://schemas.microsoft.com/office/drawing/2014/main" id="{F87733D7-7518-2823-4946-DB53FEBC6F3D}"/>
              </a:ext>
            </a:extLst>
          </p:cNvPr>
          <p:cNvSpPr txBox="1"/>
          <p:nvPr/>
        </p:nvSpPr>
        <p:spPr>
          <a:xfrm>
            <a:off x="301411" y="960487"/>
            <a:ext cx="11094331" cy="1200329"/>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última revisão do Quadro Global de Referência 2025-2027, impôs um travão significativo ao recrutamento de recursos humanos e com metas sem evolução na produção de consultas, cirurgias e tempos de espera para os próximos dois anos. </a:t>
            </a:r>
          </a:p>
        </p:txBody>
      </p:sp>
      <p:sp>
        <p:nvSpPr>
          <p:cNvPr id="15" name="CaixaDeTexto 14">
            <a:extLst>
              <a:ext uri="{FF2B5EF4-FFF2-40B4-BE49-F238E27FC236}">
                <a16:creationId xmlns:a16="http://schemas.microsoft.com/office/drawing/2014/main" id="{FE67982C-C1B6-591B-E122-058788E0D8EA}"/>
              </a:ext>
            </a:extLst>
          </p:cNvPr>
          <p:cNvSpPr txBox="1"/>
          <p:nvPr/>
        </p:nvSpPr>
        <p:spPr>
          <a:xfrm>
            <a:off x="331535" y="3508835"/>
            <a:ext cx="11486636"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Admitindo a necessidade de controlar a despesa, qualquer mecanismo para aumentar a eficiência passa por rever modelos de governação em saúde e governação clínica.</a:t>
            </a:r>
          </a:p>
        </p:txBody>
      </p:sp>
      <p:sp>
        <p:nvSpPr>
          <p:cNvPr id="17" name="CaixaDeTexto 16">
            <a:extLst>
              <a:ext uri="{FF2B5EF4-FFF2-40B4-BE49-F238E27FC236}">
                <a16:creationId xmlns:a16="http://schemas.microsoft.com/office/drawing/2014/main" id="{026894FC-4B3E-F534-6041-67C2ECA7B3FF}"/>
              </a:ext>
            </a:extLst>
          </p:cNvPr>
          <p:cNvSpPr txBox="1"/>
          <p:nvPr/>
        </p:nvSpPr>
        <p:spPr>
          <a:xfrm>
            <a:off x="301412" y="4521642"/>
            <a:ext cx="11258478" cy="369332"/>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Fazer menos com menos será uma tarefa fácil de cumprir, mas irá agravar a situação do SNS. </a:t>
            </a:r>
          </a:p>
        </p:txBody>
      </p:sp>
      <p:sp>
        <p:nvSpPr>
          <p:cNvPr id="21" name="CaixaDeTexto 20">
            <a:extLst>
              <a:ext uri="{FF2B5EF4-FFF2-40B4-BE49-F238E27FC236}">
                <a16:creationId xmlns:a16="http://schemas.microsoft.com/office/drawing/2014/main" id="{FFC8961A-6C26-CC42-3FE6-2E93CCBD9D92}"/>
              </a:ext>
            </a:extLst>
          </p:cNvPr>
          <p:cNvSpPr txBox="1"/>
          <p:nvPr/>
        </p:nvSpPr>
        <p:spPr>
          <a:xfrm>
            <a:off x="331535" y="5332063"/>
            <a:ext cx="11660441"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Não estamos perante um sistema em colapso. Estamos perante um sistema com problemas sérios que precisam de ser resolvidos com rigor, não com falta de ambição ou pânico.</a:t>
            </a:r>
          </a:p>
        </p:txBody>
      </p:sp>
      <p:sp>
        <p:nvSpPr>
          <p:cNvPr id="23" name="CaixaDeTexto 22">
            <a:extLst>
              <a:ext uri="{FF2B5EF4-FFF2-40B4-BE49-F238E27FC236}">
                <a16:creationId xmlns:a16="http://schemas.microsoft.com/office/drawing/2014/main" id="{48391E42-F833-9AC1-172A-6A4A02C630A1}"/>
              </a:ext>
            </a:extLst>
          </p:cNvPr>
          <p:cNvSpPr txBox="1"/>
          <p:nvPr/>
        </p:nvSpPr>
        <p:spPr>
          <a:xfrm>
            <a:off x="301411" y="2511660"/>
            <a:ext cx="7676979"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Estamos perante um desinvestimento direto no SNS.  </a:t>
            </a:r>
          </a:p>
        </p:txBody>
      </p:sp>
    </p:spTree>
    <p:extLst>
      <p:ext uri="{BB962C8B-B14F-4D97-AF65-F5344CB8AC3E}">
        <p14:creationId xmlns:p14="http://schemas.microsoft.com/office/powerpoint/2010/main" val="391799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2D56A4D-4CBF-E365-A57D-E4CC04BAAE17}"/>
              </a:ext>
            </a:extLst>
          </p:cNvPr>
          <p:cNvSpPr txBox="1"/>
          <p:nvPr/>
        </p:nvSpPr>
        <p:spPr>
          <a:xfrm>
            <a:off x="268363" y="1359620"/>
            <a:ext cx="11367628"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 O crescimento da despesa em saúde em Portugal tem acompanhado, de forma razoável, o crescimento do PIB, e a taxa de variação dos custos não diverge significativamente da média da OCDE. </a:t>
            </a:r>
          </a:p>
        </p:txBody>
      </p:sp>
      <p:sp>
        <p:nvSpPr>
          <p:cNvPr id="11" name="CaixaDeTexto 10">
            <a:extLst>
              <a:ext uri="{FF2B5EF4-FFF2-40B4-BE49-F238E27FC236}">
                <a16:creationId xmlns:a16="http://schemas.microsoft.com/office/drawing/2014/main" id="{0FDA7E09-D4DD-DBB1-8668-103C0C836465}"/>
              </a:ext>
            </a:extLst>
          </p:cNvPr>
          <p:cNvSpPr txBox="1"/>
          <p:nvPr/>
        </p:nvSpPr>
        <p:spPr>
          <a:xfrm>
            <a:off x="268363" y="2394310"/>
            <a:ext cx="10711150" cy="646331"/>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Mais importante: os resultados do SNS são, apesar de tudo, bastante aceitáveis — em indicadores como mortalidade evitável, esperança de vida ou cobertura de cuidados primários. </a:t>
            </a:r>
          </a:p>
        </p:txBody>
      </p:sp>
      <p:sp>
        <p:nvSpPr>
          <p:cNvPr id="19" name="CaixaDeTexto 18">
            <a:extLst>
              <a:ext uri="{FF2B5EF4-FFF2-40B4-BE49-F238E27FC236}">
                <a16:creationId xmlns:a16="http://schemas.microsoft.com/office/drawing/2014/main" id="{C94586C7-53C4-C0F7-2F29-B691D386D905}"/>
              </a:ext>
            </a:extLst>
          </p:cNvPr>
          <p:cNvSpPr txBox="1"/>
          <p:nvPr/>
        </p:nvSpPr>
        <p:spPr>
          <a:xfrm>
            <a:off x="268363" y="3429000"/>
            <a:ext cx="11094331" cy="923330"/>
          </a:xfrm>
          <a:prstGeom prst="rect">
            <a:avLst/>
          </a:prstGeom>
          <a:noFill/>
          <a:ln>
            <a:noFill/>
          </a:ln>
        </p:spPr>
        <p:txBody>
          <a:bodyPr spcFirstLastPara="1" wrap="square" lIns="91425" tIns="91425" rIns="91425" bIns="91425" anchor="t" anchorCtr="0">
            <a:noAutofit/>
          </a:bodyPr>
          <a:lstStyle>
            <a:defPPr>
              <a:defRPr lang="pt-PT"/>
            </a:defPPr>
            <a:lvl1pPr marL="285750" indent="-285750">
              <a:buClr>
                <a:srgbClr val="C00000"/>
              </a:buClr>
              <a:buSzPct val="150000"/>
              <a:buFont typeface="Arial" panose="020B0604020202020204" pitchFamily="34" charset="0"/>
              <a:buChar char="•"/>
              <a:defRPr kern="0">
                <a:solidFill>
                  <a:schemeClr val="tx1">
                    <a:lumMod val="75000"/>
                    <a:lumOff val="25000"/>
                  </a:schemeClr>
                </a:solidFill>
                <a:latin typeface="Raleway"/>
                <a:ea typeface="Raleway"/>
                <a:cs typeface="Raleway"/>
              </a:defRPr>
            </a:lvl1pPr>
          </a:lstStyle>
          <a:p>
            <a:r>
              <a:rPr lang="pt-PT" dirty="0"/>
              <a:t>A discussão sobre o futuro deve potenciar modelos de maior autonomia, mais financiamento, mais recursos humanos, mais informação, mais integração com o setor social, maior responsabilidade na gestão e maior foco na promoção.</a:t>
            </a:r>
          </a:p>
        </p:txBody>
      </p:sp>
      <p:sp>
        <p:nvSpPr>
          <p:cNvPr id="5" name="CaixaDeTexto 4">
            <a:extLst>
              <a:ext uri="{FF2B5EF4-FFF2-40B4-BE49-F238E27FC236}">
                <a16:creationId xmlns:a16="http://schemas.microsoft.com/office/drawing/2014/main" id="{459BE5B1-8148-C82C-4819-6BAB4DBAAF8B}"/>
              </a:ext>
            </a:extLst>
          </p:cNvPr>
          <p:cNvSpPr txBox="1"/>
          <p:nvPr/>
        </p:nvSpPr>
        <p:spPr>
          <a:xfrm>
            <a:off x="109823" y="132996"/>
            <a:ext cx="11094331" cy="562328"/>
          </a:xfrm>
          <a:prstGeom prst="rect">
            <a:avLst/>
          </a:prstGeom>
          <a:noFill/>
          <a:ln>
            <a:noFill/>
          </a:ln>
        </p:spPr>
        <p:txBody>
          <a:bodyPr spcFirstLastPara="1" wrap="square" lIns="91425" tIns="91425" rIns="91425" bIns="91425" anchor="t" anchorCtr="0">
            <a:noAutofit/>
          </a:bodyPr>
          <a:lstStyle>
            <a:defPPr>
              <a:defRPr lang="pt-PT"/>
            </a:defPPr>
            <a:lvl1pPr algn="ctr">
              <a:buClr>
                <a:srgbClr val="000000"/>
              </a:buClr>
              <a:buFont typeface="Arial"/>
              <a:buNone/>
              <a:defRPr sz="1600" kern="0">
                <a:solidFill>
                  <a:schemeClr val="tx1">
                    <a:lumMod val="85000"/>
                    <a:lumOff val="15000"/>
                  </a:schemeClr>
                </a:solidFill>
                <a:latin typeface="Raleway"/>
                <a:ea typeface="Raleway"/>
                <a:cs typeface="Raleway"/>
              </a:defRPr>
            </a:lvl1pPr>
          </a:lstStyle>
          <a:p>
            <a:pPr algn="l"/>
            <a:r>
              <a:rPr lang="pt-PT" sz="2000" b="1" dirty="0">
                <a:solidFill>
                  <a:srgbClr val="FF0000"/>
                </a:solidFill>
                <a:latin typeface="+mn-lt"/>
              </a:rPr>
              <a:t>Cenário 2: </a:t>
            </a:r>
          </a:p>
          <a:p>
            <a:pPr algn="l"/>
            <a:endParaRPr lang="pt-PT" dirty="0"/>
          </a:p>
        </p:txBody>
      </p:sp>
    </p:spTree>
    <p:extLst>
      <p:ext uri="{BB962C8B-B14F-4D97-AF65-F5344CB8AC3E}">
        <p14:creationId xmlns:p14="http://schemas.microsoft.com/office/powerpoint/2010/main" val="257624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9"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6027</TotalTime>
  <Words>3934</Words>
  <Application>Microsoft Office PowerPoint</Application>
  <PresentationFormat>Ecrã Panorâmico</PresentationFormat>
  <Paragraphs>333</Paragraphs>
  <Slides>41</Slides>
  <Notes>30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41</vt:i4>
      </vt:variant>
    </vt:vector>
  </HeadingPairs>
  <TitlesOfParts>
    <vt:vector size="48" baseType="lpstr">
      <vt:lpstr>Aptos</vt:lpstr>
      <vt:lpstr>Aptos Display</vt:lpstr>
      <vt:lpstr>Arial</vt:lpstr>
      <vt:lpstr>Calibri</vt:lpstr>
      <vt:lpstr>Montserrat</vt:lpstr>
      <vt:lpstr>Raleway</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Pedro Venâncio Morais Maciel Barbosa</dc:creator>
  <cp:lastModifiedBy>Office</cp:lastModifiedBy>
  <cp:revision>46</cp:revision>
  <dcterms:created xsi:type="dcterms:W3CDTF">2024-12-08T16:18:51Z</dcterms:created>
  <dcterms:modified xsi:type="dcterms:W3CDTF">2026-05-29T11:15:43Z</dcterms:modified>
</cp:coreProperties>
</file>